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11" r:id="rId3"/>
    <p:sldId id="312" r:id="rId4"/>
    <p:sldId id="313" r:id="rId5"/>
    <p:sldId id="347" r:id="rId6"/>
    <p:sldId id="306" r:id="rId7"/>
    <p:sldId id="351" r:id="rId8"/>
    <p:sldId id="352" r:id="rId9"/>
    <p:sldId id="353" r:id="rId10"/>
    <p:sldId id="355" r:id="rId11"/>
    <p:sldId id="302" r:id="rId12"/>
    <p:sldId id="318" r:id="rId13"/>
    <p:sldId id="321" r:id="rId14"/>
    <p:sldId id="348" r:id="rId15"/>
    <p:sldId id="349" r:id="rId16"/>
    <p:sldId id="343" r:id="rId1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0EC"/>
    <a:srgbClr val="FFB461"/>
    <a:srgbClr val="FFC761"/>
    <a:srgbClr val="F8A968"/>
    <a:srgbClr val="FAC090"/>
    <a:srgbClr val="F2A4A7"/>
    <a:srgbClr val="F89AE6"/>
    <a:srgbClr val="F3F763"/>
    <a:srgbClr val="7DA0D0"/>
    <a:srgbClr val="A6DD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30" autoAdjust="0"/>
    <p:restoredTop sz="94693" autoAdjust="0"/>
  </p:normalViewPr>
  <p:slideViewPr>
    <p:cSldViewPr>
      <p:cViewPr>
        <p:scale>
          <a:sx n="150" d="100"/>
          <a:sy n="150" d="100"/>
        </p:scale>
        <p:origin x="630" y="-8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contrasting" dir="t">
                <a:rot lat="0" lon="0" rev="9000000"/>
              </a:lightRig>
            </a:scene3d>
            <a:sp3d>
              <a:bevelT w="393700" h="304800"/>
            </a:sp3d>
          </c:spPr>
          <c:explosion val="21"/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1"/>
        <c:holeSize val="52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1583D5-2C71-4FC3-AD13-4A2CE9E7A069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BE3A8E-7DC4-401C-8CCB-17D3F6F1CB2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6BF883-022D-4008-AC0B-9961CC96F011}" type="parTrans" cxnId="{1432BA69-E27E-468E-B397-73EE2AF0DCCC}">
      <dgm:prSet/>
      <dgm:spPr/>
      <dgm:t>
        <a:bodyPr/>
        <a:lstStyle/>
        <a:p>
          <a:endParaRPr lang="ru-RU"/>
        </a:p>
      </dgm:t>
    </dgm:pt>
    <dgm:pt modelId="{A7D2C9E6-5D4A-4E25-BAB1-E2C086A25770}" type="sibTrans" cxnId="{1432BA69-E27E-468E-B397-73EE2AF0DCCC}">
      <dgm:prSet/>
      <dgm:spPr/>
      <dgm:t>
        <a:bodyPr/>
        <a:lstStyle/>
        <a:p>
          <a:endParaRPr lang="ru-RU"/>
        </a:p>
      </dgm:t>
    </dgm:pt>
    <dgm:pt modelId="{E7A01CC4-0000-4DFA-9742-61873248DDD0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Публичные обсуждения  проектов целевых программ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96BADA8D-50F5-4606-AE5D-086D904D6613}" type="parTrans" cxnId="{5F88E4D0-1C6F-4069-B90B-1555C94627AF}">
      <dgm:prSet/>
      <dgm:spPr/>
      <dgm:t>
        <a:bodyPr/>
        <a:lstStyle/>
        <a:p>
          <a:endParaRPr lang="ru-RU"/>
        </a:p>
      </dgm:t>
    </dgm:pt>
    <dgm:pt modelId="{3B57DD59-AE54-488A-97AC-DD7C63E96C91}" type="sibTrans" cxnId="{5F88E4D0-1C6F-4069-B90B-1555C94627AF}">
      <dgm:prSet/>
      <dgm:spPr/>
      <dgm:t>
        <a:bodyPr/>
        <a:lstStyle/>
        <a:p>
          <a:endParaRPr lang="ru-RU"/>
        </a:p>
      </dgm:t>
    </dgm:pt>
    <dgm:pt modelId="{553C9D56-22F1-4234-8560-C06475F2DC1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EAF561-05F7-458F-A3E8-6CCF2DF0388B}" type="parTrans" cxnId="{878582C5-754A-407A-A99A-820AE37C0118}">
      <dgm:prSet/>
      <dgm:spPr/>
      <dgm:t>
        <a:bodyPr/>
        <a:lstStyle/>
        <a:p>
          <a:endParaRPr lang="ru-RU"/>
        </a:p>
      </dgm:t>
    </dgm:pt>
    <dgm:pt modelId="{9E58407C-98FA-4782-A1B9-AF7FA837A31C}" type="sibTrans" cxnId="{878582C5-754A-407A-A99A-820AE37C0118}">
      <dgm:prSet/>
      <dgm:spPr/>
      <dgm:t>
        <a:bodyPr/>
        <a:lstStyle/>
        <a:p>
          <a:endParaRPr lang="ru-RU"/>
        </a:p>
      </dgm:t>
    </dgm:pt>
    <dgm:pt modelId="{D0749F29-0E43-41DF-87C7-2665AAED688B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Публичные слушания проекта бюджета на очередной финансовый год и на плановый период (проходят в  здании МБУК «Кильдинский городской дом культуры» ежегодно в декабре)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66B1D1A7-B0D8-40BA-8C16-B4E929A16CE4}" type="parTrans" cxnId="{E7D42586-044A-40DB-8619-FA9317528FF6}">
      <dgm:prSet/>
      <dgm:spPr/>
      <dgm:t>
        <a:bodyPr/>
        <a:lstStyle/>
        <a:p>
          <a:endParaRPr lang="ru-RU"/>
        </a:p>
      </dgm:t>
    </dgm:pt>
    <dgm:pt modelId="{265E8B7A-E50B-4146-B130-FE6591A75B30}" type="sibTrans" cxnId="{E7D42586-044A-40DB-8619-FA9317528FF6}">
      <dgm:prSet/>
      <dgm:spPr/>
      <dgm:t>
        <a:bodyPr/>
        <a:lstStyle/>
        <a:p>
          <a:endParaRPr lang="ru-RU"/>
        </a:p>
      </dgm:t>
    </dgm:pt>
    <dgm:pt modelId="{073F0A14-F148-4DDF-BA54-0110D22E4B4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A8C9CA2-F27F-4A4D-8A8E-30BF919F5F66}" type="parTrans" cxnId="{22848C02-7729-4595-B832-9B11C1329665}">
      <dgm:prSet/>
      <dgm:spPr/>
      <dgm:t>
        <a:bodyPr/>
        <a:lstStyle/>
        <a:p>
          <a:endParaRPr lang="ru-RU"/>
        </a:p>
      </dgm:t>
    </dgm:pt>
    <dgm:pt modelId="{AF9E4C43-DD33-4F44-A3B1-8E0D811D61D8}" type="sibTrans" cxnId="{22848C02-7729-4595-B832-9B11C1329665}">
      <dgm:prSet/>
      <dgm:spPr/>
      <dgm:t>
        <a:bodyPr/>
        <a:lstStyle/>
        <a:p>
          <a:endParaRPr lang="ru-RU"/>
        </a:p>
      </dgm:t>
    </dgm:pt>
    <dgm:pt modelId="{A4BF0159-A92C-4E1A-95F4-F49F496B32B8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Публичные слушания  проекта  Решения Совета  депутатов об исполнении  бюджета (проходят в  здании МБУК «Кильдинский городской дом культуры»  ежегодно в мае)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DD7F94AD-A9D0-4C56-9BA6-2D9D65CF5E01}" type="parTrans" cxnId="{39C73F1A-474F-4986-B4C2-A79CE269ED2B}">
      <dgm:prSet/>
      <dgm:spPr/>
      <dgm:t>
        <a:bodyPr/>
        <a:lstStyle/>
        <a:p>
          <a:endParaRPr lang="ru-RU"/>
        </a:p>
      </dgm:t>
    </dgm:pt>
    <dgm:pt modelId="{1E016E47-B79F-4657-8D28-FC3B0B5B740E}" type="sibTrans" cxnId="{39C73F1A-474F-4986-B4C2-A79CE269ED2B}">
      <dgm:prSet/>
      <dgm:spPr/>
      <dgm:t>
        <a:bodyPr/>
        <a:lstStyle/>
        <a:p>
          <a:endParaRPr lang="ru-RU"/>
        </a:p>
      </dgm:t>
    </dgm:pt>
    <dgm:pt modelId="{984811E3-3A71-4135-B6F6-BE83D9DC43AF}" type="pres">
      <dgm:prSet presAssocID="{101583D5-2C71-4FC3-AD13-4A2CE9E7A06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2EAB50-CE00-492C-A352-4BD913E2676E}" type="pres">
      <dgm:prSet presAssocID="{6EBE3A8E-7DC4-401C-8CCB-17D3F6F1CB23}" presName="composite" presStyleCnt="0"/>
      <dgm:spPr/>
    </dgm:pt>
    <dgm:pt modelId="{7B75A694-BAB1-4099-B47F-09E87B48074F}" type="pres">
      <dgm:prSet presAssocID="{6EBE3A8E-7DC4-401C-8CCB-17D3F6F1CB2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4ED3DB-93E4-404C-803F-A18D568AA704}" type="pres">
      <dgm:prSet presAssocID="{6EBE3A8E-7DC4-401C-8CCB-17D3F6F1CB2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FF0C5-5C07-4C4B-886F-8849815FAB1A}" type="pres">
      <dgm:prSet presAssocID="{A7D2C9E6-5D4A-4E25-BAB1-E2C086A25770}" presName="sp" presStyleCnt="0"/>
      <dgm:spPr/>
    </dgm:pt>
    <dgm:pt modelId="{826F9832-AC71-4161-A713-0FCFE25CC8E8}" type="pres">
      <dgm:prSet presAssocID="{553C9D56-22F1-4234-8560-C06475F2DC16}" presName="composite" presStyleCnt="0"/>
      <dgm:spPr/>
    </dgm:pt>
    <dgm:pt modelId="{47CD549A-034C-4C5D-8732-083B190F40F6}" type="pres">
      <dgm:prSet presAssocID="{553C9D56-22F1-4234-8560-C06475F2DC1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15AB1-9DB6-44FC-B49E-8FF7D75B1B9F}" type="pres">
      <dgm:prSet presAssocID="{553C9D56-22F1-4234-8560-C06475F2DC16}" presName="descendantText" presStyleLbl="alignAcc1" presStyleIdx="1" presStyleCnt="3" custScaleY="105939" custLinFactNeighborX="1917" custLinFactNeighborY="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11E9E-DA1E-4F47-A00E-172E7A099315}" type="pres">
      <dgm:prSet presAssocID="{9E58407C-98FA-4782-A1B9-AF7FA837A31C}" presName="sp" presStyleCnt="0"/>
      <dgm:spPr/>
    </dgm:pt>
    <dgm:pt modelId="{08C3C820-5E5F-47CF-9811-F39B9DAEB5AD}" type="pres">
      <dgm:prSet presAssocID="{073F0A14-F148-4DDF-BA54-0110D22E4B4C}" presName="composite" presStyleCnt="0"/>
      <dgm:spPr/>
    </dgm:pt>
    <dgm:pt modelId="{7BB7958F-2FB5-4677-9831-A28968175930}" type="pres">
      <dgm:prSet presAssocID="{073F0A14-F148-4DDF-BA54-0110D22E4B4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FDA2D-0B85-463D-BBB3-4CA6B9FD160B}" type="pres">
      <dgm:prSet presAssocID="{073F0A14-F148-4DDF-BA54-0110D22E4B4C}" presName="descendantText" presStyleLbl="alignAcc1" presStyleIdx="2" presStyleCnt="3" custScaleY="120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CEC62D-171B-450F-939E-7E17E43099D1}" type="presOf" srcId="{101583D5-2C71-4FC3-AD13-4A2CE9E7A069}" destId="{984811E3-3A71-4135-B6F6-BE83D9DC43AF}" srcOrd="0" destOrd="0" presId="urn:microsoft.com/office/officeart/2005/8/layout/chevron2"/>
    <dgm:cxn modelId="{46A44808-F8C5-4CC7-BBF4-B750128366FD}" type="presOf" srcId="{073F0A14-F148-4DDF-BA54-0110D22E4B4C}" destId="{7BB7958F-2FB5-4677-9831-A28968175930}" srcOrd="0" destOrd="0" presId="urn:microsoft.com/office/officeart/2005/8/layout/chevron2"/>
    <dgm:cxn modelId="{D44C29BC-5C59-4ED4-9B74-6261B123CEF3}" type="presOf" srcId="{553C9D56-22F1-4234-8560-C06475F2DC16}" destId="{47CD549A-034C-4C5D-8732-083B190F40F6}" srcOrd="0" destOrd="0" presId="urn:microsoft.com/office/officeart/2005/8/layout/chevron2"/>
    <dgm:cxn modelId="{E7D42586-044A-40DB-8619-FA9317528FF6}" srcId="{553C9D56-22F1-4234-8560-C06475F2DC16}" destId="{D0749F29-0E43-41DF-87C7-2665AAED688B}" srcOrd="0" destOrd="0" parTransId="{66B1D1A7-B0D8-40BA-8C16-B4E929A16CE4}" sibTransId="{265E8B7A-E50B-4146-B130-FE6591A75B30}"/>
    <dgm:cxn modelId="{5F88E4D0-1C6F-4069-B90B-1555C94627AF}" srcId="{6EBE3A8E-7DC4-401C-8CCB-17D3F6F1CB23}" destId="{E7A01CC4-0000-4DFA-9742-61873248DDD0}" srcOrd="0" destOrd="0" parTransId="{96BADA8D-50F5-4606-AE5D-086D904D6613}" sibTransId="{3B57DD59-AE54-488A-97AC-DD7C63E96C91}"/>
    <dgm:cxn modelId="{22848C02-7729-4595-B832-9B11C1329665}" srcId="{101583D5-2C71-4FC3-AD13-4A2CE9E7A069}" destId="{073F0A14-F148-4DDF-BA54-0110D22E4B4C}" srcOrd="2" destOrd="0" parTransId="{FA8C9CA2-F27F-4A4D-8A8E-30BF919F5F66}" sibTransId="{AF9E4C43-DD33-4F44-A3B1-8E0D811D61D8}"/>
    <dgm:cxn modelId="{7828E77D-21CB-4EE8-A1FE-2FBFE9B5F704}" type="presOf" srcId="{E7A01CC4-0000-4DFA-9742-61873248DDD0}" destId="{7A4ED3DB-93E4-404C-803F-A18D568AA704}" srcOrd="0" destOrd="0" presId="urn:microsoft.com/office/officeart/2005/8/layout/chevron2"/>
    <dgm:cxn modelId="{DA1285C7-1759-429B-B316-E413C67EDE13}" type="presOf" srcId="{D0749F29-0E43-41DF-87C7-2665AAED688B}" destId="{41B15AB1-9DB6-44FC-B49E-8FF7D75B1B9F}" srcOrd="0" destOrd="0" presId="urn:microsoft.com/office/officeart/2005/8/layout/chevron2"/>
    <dgm:cxn modelId="{906A50B6-104D-4465-B61F-BFD611004AB2}" type="presOf" srcId="{A4BF0159-A92C-4E1A-95F4-F49F496B32B8}" destId="{AEBFDA2D-0B85-463D-BBB3-4CA6B9FD160B}" srcOrd="0" destOrd="0" presId="urn:microsoft.com/office/officeart/2005/8/layout/chevron2"/>
    <dgm:cxn modelId="{39C73F1A-474F-4986-B4C2-A79CE269ED2B}" srcId="{073F0A14-F148-4DDF-BA54-0110D22E4B4C}" destId="{A4BF0159-A92C-4E1A-95F4-F49F496B32B8}" srcOrd="0" destOrd="0" parTransId="{DD7F94AD-A9D0-4C56-9BA6-2D9D65CF5E01}" sibTransId="{1E016E47-B79F-4657-8D28-FC3B0B5B740E}"/>
    <dgm:cxn modelId="{549095A3-CEEF-456D-AF3E-4CAEB64D53B4}" type="presOf" srcId="{6EBE3A8E-7DC4-401C-8CCB-17D3F6F1CB23}" destId="{7B75A694-BAB1-4099-B47F-09E87B48074F}" srcOrd="0" destOrd="0" presId="urn:microsoft.com/office/officeart/2005/8/layout/chevron2"/>
    <dgm:cxn modelId="{1432BA69-E27E-468E-B397-73EE2AF0DCCC}" srcId="{101583D5-2C71-4FC3-AD13-4A2CE9E7A069}" destId="{6EBE3A8E-7DC4-401C-8CCB-17D3F6F1CB23}" srcOrd="0" destOrd="0" parTransId="{186BF883-022D-4008-AC0B-9961CC96F011}" sibTransId="{A7D2C9E6-5D4A-4E25-BAB1-E2C086A25770}"/>
    <dgm:cxn modelId="{878582C5-754A-407A-A99A-820AE37C0118}" srcId="{101583D5-2C71-4FC3-AD13-4A2CE9E7A069}" destId="{553C9D56-22F1-4234-8560-C06475F2DC16}" srcOrd="1" destOrd="0" parTransId="{75EAF561-05F7-458F-A3E8-6CCF2DF0388B}" sibTransId="{9E58407C-98FA-4782-A1B9-AF7FA837A31C}"/>
    <dgm:cxn modelId="{4FBD7CD0-FC60-48A2-B009-8F2E376DE4EC}" type="presParOf" srcId="{984811E3-3A71-4135-B6F6-BE83D9DC43AF}" destId="{292EAB50-CE00-492C-A352-4BD913E2676E}" srcOrd="0" destOrd="0" presId="urn:microsoft.com/office/officeart/2005/8/layout/chevron2"/>
    <dgm:cxn modelId="{7184C03E-42A3-41D4-9933-8574CADE42B4}" type="presParOf" srcId="{292EAB50-CE00-492C-A352-4BD913E2676E}" destId="{7B75A694-BAB1-4099-B47F-09E87B48074F}" srcOrd="0" destOrd="0" presId="urn:microsoft.com/office/officeart/2005/8/layout/chevron2"/>
    <dgm:cxn modelId="{D5DDABD0-B128-42A7-B455-AC315535CFC9}" type="presParOf" srcId="{292EAB50-CE00-492C-A352-4BD913E2676E}" destId="{7A4ED3DB-93E4-404C-803F-A18D568AA704}" srcOrd="1" destOrd="0" presId="urn:microsoft.com/office/officeart/2005/8/layout/chevron2"/>
    <dgm:cxn modelId="{98E8A174-B06F-4BB6-8CF7-37C46270DBA7}" type="presParOf" srcId="{984811E3-3A71-4135-B6F6-BE83D9DC43AF}" destId="{E7BFF0C5-5C07-4C4B-886F-8849815FAB1A}" srcOrd="1" destOrd="0" presId="urn:microsoft.com/office/officeart/2005/8/layout/chevron2"/>
    <dgm:cxn modelId="{FB68D3F4-BB04-4833-8FB6-11818629844A}" type="presParOf" srcId="{984811E3-3A71-4135-B6F6-BE83D9DC43AF}" destId="{826F9832-AC71-4161-A713-0FCFE25CC8E8}" srcOrd="2" destOrd="0" presId="urn:microsoft.com/office/officeart/2005/8/layout/chevron2"/>
    <dgm:cxn modelId="{0236E8B2-86BE-4071-9367-F6CB4F408CFE}" type="presParOf" srcId="{826F9832-AC71-4161-A713-0FCFE25CC8E8}" destId="{47CD549A-034C-4C5D-8732-083B190F40F6}" srcOrd="0" destOrd="0" presId="urn:microsoft.com/office/officeart/2005/8/layout/chevron2"/>
    <dgm:cxn modelId="{D8CEFFF7-AACD-462B-A5BD-03B39202025D}" type="presParOf" srcId="{826F9832-AC71-4161-A713-0FCFE25CC8E8}" destId="{41B15AB1-9DB6-44FC-B49E-8FF7D75B1B9F}" srcOrd="1" destOrd="0" presId="urn:microsoft.com/office/officeart/2005/8/layout/chevron2"/>
    <dgm:cxn modelId="{3F0EB67F-1E19-4A73-885C-ECED20E4C386}" type="presParOf" srcId="{984811E3-3A71-4135-B6F6-BE83D9DC43AF}" destId="{73A11E9E-DA1E-4F47-A00E-172E7A099315}" srcOrd="3" destOrd="0" presId="urn:microsoft.com/office/officeart/2005/8/layout/chevron2"/>
    <dgm:cxn modelId="{8FBE241C-1174-491F-B258-EE27F40EC1AF}" type="presParOf" srcId="{984811E3-3A71-4135-B6F6-BE83D9DC43AF}" destId="{08C3C820-5E5F-47CF-9811-F39B9DAEB5AD}" srcOrd="4" destOrd="0" presId="urn:microsoft.com/office/officeart/2005/8/layout/chevron2"/>
    <dgm:cxn modelId="{830E5E0E-B3D7-429C-953C-DED933F9FC6D}" type="presParOf" srcId="{08C3C820-5E5F-47CF-9811-F39B9DAEB5AD}" destId="{7BB7958F-2FB5-4677-9831-A28968175930}" srcOrd="0" destOrd="0" presId="urn:microsoft.com/office/officeart/2005/8/layout/chevron2"/>
    <dgm:cxn modelId="{85406613-67F8-4CB3-9725-B98271977E10}" type="presParOf" srcId="{08C3C820-5E5F-47CF-9811-F39B9DAEB5AD}" destId="{AEBFDA2D-0B85-463D-BBB3-4CA6B9FD160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75A694-BAB1-4099-B47F-09E87B48074F}">
      <dsp:nvSpPr>
        <dsp:cNvPr id="0" name=""/>
        <dsp:cNvSpPr/>
      </dsp:nvSpPr>
      <dsp:spPr>
        <a:xfrm rot="5400000">
          <a:off x="-175453" y="184904"/>
          <a:ext cx="1169689" cy="81878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418841"/>
        <a:ext cx="818782" cy="350907"/>
      </dsp:txXfrm>
    </dsp:sp>
    <dsp:sp modelId="{7A4ED3DB-93E4-404C-803F-A18D568AA704}">
      <dsp:nvSpPr>
        <dsp:cNvPr id="0" name=""/>
        <dsp:cNvSpPr/>
      </dsp:nvSpPr>
      <dsp:spPr>
        <a:xfrm rot="5400000">
          <a:off x="2045466" y="-1217232"/>
          <a:ext cx="760298" cy="32136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Публичные обсуждения  проектов целевых программ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818783" y="46566"/>
        <a:ext cx="3176550" cy="686068"/>
      </dsp:txXfrm>
    </dsp:sp>
    <dsp:sp modelId="{47CD549A-034C-4C5D-8732-083B190F40F6}">
      <dsp:nvSpPr>
        <dsp:cNvPr id="0" name=""/>
        <dsp:cNvSpPr/>
      </dsp:nvSpPr>
      <dsp:spPr>
        <a:xfrm rot="5400000">
          <a:off x="-175453" y="1183803"/>
          <a:ext cx="1169689" cy="81878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1417740"/>
        <a:ext cx="818782" cy="350907"/>
      </dsp:txXfrm>
    </dsp:sp>
    <dsp:sp modelId="{41B15AB1-9DB6-44FC-B49E-8FF7D75B1B9F}">
      <dsp:nvSpPr>
        <dsp:cNvPr id="0" name=""/>
        <dsp:cNvSpPr/>
      </dsp:nvSpPr>
      <dsp:spPr>
        <a:xfrm rot="5400000">
          <a:off x="2022889" y="-215907"/>
          <a:ext cx="805452" cy="32136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Публичные слушания проекта бюджета на очередной финансовый год и на плановый период (проходят в  здании МБУК «Кильдинский городской дом культуры» ежегодно в декабре)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818783" y="1027518"/>
        <a:ext cx="3174346" cy="726814"/>
      </dsp:txXfrm>
    </dsp:sp>
    <dsp:sp modelId="{7BB7958F-2FB5-4677-9831-A28968175930}">
      <dsp:nvSpPr>
        <dsp:cNvPr id="0" name=""/>
        <dsp:cNvSpPr/>
      </dsp:nvSpPr>
      <dsp:spPr>
        <a:xfrm rot="5400000">
          <a:off x="-175453" y="2236673"/>
          <a:ext cx="1169689" cy="81878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2470610"/>
        <a:ext cx="818782" cy="350907"/>
      </dsp:txXfrm>
    </dsp:sp>
    <dsp:sp modelId="{AEBFDA2D-0B85-463D-BBB3-4CA6B9FD160B}">
      <dsp:nvSpPr>
        <dsp:cNvPr id="0" name=""/>
        <dsp:cNvSpPr/>
      </dsp:nvSpPr>
      <dsp:spPr>
        <a:xfrm rot="5400000">
          <a:off x="1968919" y="834536"/>
          <a:ext cx="913392" cy="32136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Публичные слушания  проекта  Решения Совета  депутатов об исполнении  бюджета (проходят в  здании МБУК «Кильдинский городской дом культуры»  ежегодно в мае)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818783" y="2029260"/>
        <a:ext cx="3169077" cy="824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3925E-3E3D-4AE9-8EBE-696B88630891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1792F-B3F7-433D-A859-B64516CD77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97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1792F-B3F7-433D-A859-B64516CD77B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099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1792F-B3F7-433D-A859-B64516CD77B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099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1371600" y="4724400"/>
            <a:ext cx="7239000" cy="1066800"/>
          </a:xfrm>
          <a:effectLst>
            <a:outerShdw dist="28398" dir="1593903" algn="ctr" rotWithShape="0">
              <a:schemeClr val="bg1"/>
            </a:outerShdw>
          </a:effectLst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553200"/>
            <a:ext cx="2133600" cy="168275"/>
          </a:xfr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553200"/>
            <a:ext cx="2895600" cy="168275"/>
          </a:xfr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/>
            </a:lvl1pPr>
          </a:lstStyle>
          <a:p>
            <a:fld id="{07BF808A-C57B-42E3-B615-E0B71038739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791200"/>
            <a:ext cx="72390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 b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120" name="Text Box 48"/>
          <p:cNvSpPr txBox="1">
            <a:spLocks noChangeArrowheads="1"/>
          </p:cNvSpPr>
          <p:nvPr/>
        </p:nvSpPr>
        <p:spPr bwMode="gray">
          <a:xfrm>
            <a:off x="7696200" y="228600"/>
            <a:ext cx="1384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3121" name="Text Box 49"/>
          <p:cNvSpPr txBox="1">
            <a:spLocks noChangeArrowheads="1"/>
          </p:cNvSpPr>
          <p:nvPr/>
        </p:nvSpPr>
        <p:spPr bwMode="gray">
          <a:xfrm>
            <a:off x="5562600" y="334963"/>
            <a:ext cx="2209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>
                <a:solidFill>
                  <a:schemeClr val="bg1"/>
                </a:solidFill>
              </a:rPr>
              <a:t>www.themegallery.com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14426-608E-4323-B2D7-7D9070ECF5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09538"/>
            <a:ext cx="2057400" cy="61293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9538"/>
            <a:ext cx="6019800" cy="61293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5CF16-9ED3-4754-9676-393E3391EB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109538"/>
            <a:ext cx="65532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990600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52400" y="64611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62638" y="646112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429000" y="64770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3DA7FD92-5D21-4D95-A981-11AA095264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6A0B3-EF15-44D6-8868-F3A2BAC364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100E5-4497-4462-9AEE-8975AD8F51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604DA-8557-4324-B24D-509F6C6AA7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33BA0-085F-42C5-9EB1-82EF0A7998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93712-CFB2-4008-8540-BF4DE200CF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6FEEC-D25B-4CFC-BAB2-108C920823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FB997-E114-4BF5-878E-BD798F633A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432EF-E968-4CD1-A327-E49AB9F67C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02DE4-981C-4604-A4C7-A4B5BCCEBD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" name="Object 51"/>
          <p:cNvGraphicFramePr>
            <a:graphicFrameLocks noChangeAspect="1"/>
          </p:cNvGraphicFramePr>
          <p:nvPr/>
        </p:nvGraphicFramePr>
        <p:xfrm>
          <a:off x="0" y="0"/>
          <a:ext cx="914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" name="Image" r:id="rId16" imgW="13003175" imgH="1523272" progId="">
                  <p:embed/>
                </p:oleObj>
              </mc:Choice>
              <mc:Fallback>
                <p:oleObj name="Image" r:id="rId16" imgW="13003175" imgH="1523272" progId="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8A6E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611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2638" y="646112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905000" y="109538"/>
            <a:ext cx="6553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4770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fld id="{27FB1526-A993-452A-8E3A-C799DA763AA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76" name="Rectangle 52"/>
          <p:cNvSpPr>
            <a:spLocks noChangeArrowheads="1"/>
          </p:cNvSpPr>
          <p:nvPr/>
        </p:nvSpPr>
        <p:spPr bwMode="gray">
          <a:xfrm>
            <a:off x="0" y="6781800"/>
            <a:ext cx="9144000" cy="76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77" name="Picture 53" descr="@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371600" y="152400"/>
            <a:ext cx="533400" cy="5334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66967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городское поселение Кильдинстрой Кольского 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тел.8-815-53-94-377                                 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http://www.mokildin.ru/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7239000" cy="836712"/>
          </a:xfrm>
        </p:spPr>
        <p:txBody>
          <a:bodyPr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Сведения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расходах бюджета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муниципального образования городское поселение Кильдинстрой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разделам и подразделам классификации расходов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2024-20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годов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586389"/>
              </p:ext>
            </p:extLst>
          </p:nvPr>
        </p:nvGraphicFramePr>
        <p:xfrm>
          <a:off x="107504" y="836712"/>
          <a:ext cx="9001000" cy="5802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5205"/>
                <a:gridCol w="902298"/>
                <a:gridCol w="695064"/>
                <a:gridCol w="1224137"/>
                <a:gridCol w="1224136"/>
                <a:gridCol w="1440160"/>
              </a:tblGrid>
              <a:tr h="41110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Наименование разделов и подразделов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Раздел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Подраздел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2023 </a:t>
                      </a:r>
                      <a:r>
                        <a:rPr lang="ru-RU" sz="800" u="none" strike="noStrike" dirty="0">
                          <a:effectLst/>
                        </a:rPr>
                        <a:t>год </a:t>
                      </a:r>
                      <a:endParaRPr lang="ru-RU" sz="800" u="none" strike="noStrike" dirty="0" smtClean="0">
                        <a:effectLst/>
                      </a:endParaRPr>
                    </a:p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(</a:t>
                      </a:r>
                      <a:r>
                        <a:rPr lang="ru-RU" sz="800" u="none" strike="noStrike" dirty="0" err="1">
                          <a:effectLst/>
                        </a:rPr>
                        <a:t>тыс.руб</a:t>
                      </a:r>
                      <a:r>
                        <a:rPr lang="ru-RU" sz="800" u="none" strike="noStrike" dirty="0">
                          <a:effectLst/>
                        </a:rPr>
                        <a:t>.)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2024 </a:t>
                      </a:r>
                      <a:r>
                        <a:rPr lang="ru-RU" sz="800" u="none" strike="noStrike" dirty="0">
                          <a:effectLst/>
                        </a:rPr>
                        <a:t>год </a:t>
                      </a:r>
                      <a:endParaRPr lang="ru-RU" sz="800" u="none" strike="noStrike" dirty="0" smtClean="0">
                        <a:effectLst/>
                      </a:endParaRPr>
                    </a:p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>
                          <a:effectLst/>
                        </a:rPr>
                        <a:t>(</a:t>
                      </a:r>
                      <a:r>
                        <a:rPr lang="ru-RU" sz="800" u="none" strike="noStrike" dirty="0" err="1">
                          <a:effectLst/>
                        </a:rPr>
                        <a:t>тыс.руб</a:t>
                      </a:r>
                      <a:r>
                        <a:rPr lang="ru-RU" sz="800" u="none" strike="noStrike" dirty="0">
                          <a:effectLst/>
                        </a:rPr>
                        <a:t>.)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20</a:t>
                      </a:r>
                      <a:r>
                        <a:rPr lang="en-US" sz="800" u="none" strike="noStrike" dirty="0" smtClean="0">
                          <a:effectLst/>
                        </a:rPr>
                        <a:t>2</a:t>
                      </a:r>
                      <a:r>
                        <a:rPr lang="ru-RU" sz="800" u="none" strike="noStrike" dirty="0" smtClean="0">
                          <a:effectLst/>
                        </a:rPr>
                        <a:t>5 </a:t>
                      </a:r>
                      <a:r>
                        <a:rPr lang="ru-RU" sz="800" u="none" strike="noStrike" dirty="0">
                          <a:effectLst/>
                        </a:rPr>
                        <a:t>год </a:t>
                      </a:r>
                      <a:endParaRPr lang="ru-RU" sz="800" u="none" strike="noStrike" dirty="0" smtClean="0">
                        <a:effectLst/>
                      </a:endParaRPr>
                    </a:p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(</a:t>
                      </a:r>
                      <a:r>
                        <a:rPr lang="ru-RU" sz="800" u="none" strike="noStrike" dirty="0" err="1">
                          <a:effectLst/>
                        </a:rPr>
                        <a:t>тыс.руб</a:t>
                      </a:r>
                      <a:r>
                        <a:rPr lang="ru-RU" sz="800" u="none" strike="noStrike" dirty="0">
                          <a:effectLst/>
                        </a:rPr>
                        <a:t>.)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</a:tr>
              <a:tr h="1417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1" u="none" strike="noStrike" dirty="0">
                          <a:effectLst/>
                        </a:rPr>
                        <a:t>Общегосударственные вопросы 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>
                          <a:effectLst/>
                        </a:rPr>
                        <a:t>01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>
                          <a:effectLst/>
                        </a:rPr>
                        <a:t> 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21</a:t>
                      </a:r>
                      <a:r>
                        <a:rPr lang="ru-RU" sz="800" b="1" i="1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825,2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 smtClean="0">
                          <a:effectLst/>
                        </a:rPr>
                        <a:t>18</a:t>
                      </a:r>
                      <a:r>
                        <a:rPr lang="ru-RU" sz="800" b="1" i="1" u="none" strike="noStrike" baseline="0" dirty="0" smtClean="0">
                          <a:effectLst/>
                        </a:rPr>
                        <a:t> 945,2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1" u="none" strike="noStrike" dirty="0" smtClean="0">
                          <a:effectLst/>
                        </a:rPr>
                        <a:t>1</a:t>
                      </a:r>
                      <a:r>
                        <a:rPr lang="ru-RU" sz="800" b="1" i="1" u="none" strike="noStrike" dirty="0" smtClean="0">
                          <a:effectLst/>
                        </a:rPr>
                        <a:t>8</a:t>
                      </a:r>
                      <a:r>
                        <a:rPr lang="ru-RU" sz="800" b="1" i="1" u="none" strike="noStrike" baseline="0" dirty="0" smtClean="0">
                          <a:effectLst/>
                        </a:rPr>
                        <a:t> 577,2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</a:tr>
              <a:tr h="27620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 dirty="0">
                          <a:effectLst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01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1 </a:t>
                      </a:r>
                      <a:r>
                        <a:rPr lang="ru-RU" sz="800" u="none" strike="noStrike" dirty="0" smtClean="0">
                          <a:effectLst/>
                        </a:rPr>
                        <a:t>615,2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1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585,2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1 </a:t>
                      </a:r>
                      <a:r>
                        <a:rPr lang="ru-RU" sz="800" u="none" strike="noStrike" dirty="0" smtClean="0">
                          <a:effectLst/>
                        </a:rPr>
                        <a:t>615,2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</a:tr>
              <a:tr h="41110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03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836,2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866,2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836,2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</a:tr>
              <a:tr h="41110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 dirty="0">
                          <a:effectLst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01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04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10 360,4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10 537,6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10 287,6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</a:tr>
              <a:tr h="41110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 dirty="0">
                          <a:effectLst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 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01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06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272,6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-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-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</a:tr>
              <a:tr h="16982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проведения выборов и референдумов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1 874,8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 dirty="0" smtClean="0">
                          <a:effectLst/>
                        </a:rPr>
                        <a:t>Резервные </a:t>
                      </a:r>
                      <a:r>
                        <a:rPr lang="ru-RU" sz="800" u="none" strike="noStrike" dirty="0">
                          <a:effectLst/>
                        </a:rPr>
                        <a:t>фонды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11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133,7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178,5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160,5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</a:tr>
              <a:tr h="14178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</a:rPr>
                        <a:t>Другие общегосударственные вопросы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01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13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6 732,3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5 777,7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5 677,7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" marR="5786" marT="5786" marB="0" anchor="ctr"/>
                </a:tc>
              </a:tr>
              <a:tr h="2182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1" u="none" strike="noStrike">
                          <a:effectLst/>
                        </a:rPr>
                        <a:t>Национальная оборона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>
                          <a:effectLst/>
                        </a:rPr>
                        <a:t>02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>
                          <a:effectLst/>
                        </a:rPr>
                        <a:t> 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 smtClean="0">
                          <a:effectLst/>
                        </a:rPr>
                        <a:t>625,3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 smtClean="0">
                          <a:effectLst/>
                        </a:rPr>
                        <a:t>654,6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678,6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" marR="5786" marT="5786" marB="0" anchor="ctr"/>
                </a:tc>
              </a:tr>
              <a:tr h="14150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</a:rPr>
                        <a:t>Мобилизационная и вневойсковая подготовка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03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625,3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654,6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678,6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</a:tr>
              <a:tr h="2762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1" u="none" strike="noStrike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>
                          <a:effectLst/>
                        </a:rPr>
                        <a:t>03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>
                          <a:effectLst/>
                        </a:rPr>
                        <a:t> 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 smtClean="0">
                          <a:effectLst/>
                        </a:rPr>
                        <a:t>2 563,9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 smtClean="0">
                          <a:effectLst/>
                        </a:rPr>
                        <a:t>170,0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170,0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" marR="5786" marT="5786" marB="0" anchor="ctr"/>
                </a:tc>
              </a:tr>
              <a:tr h="14130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 dirty="0">
                          <a:effectLst/>
                        </a:rPr>
                        <a:t>Обеспечение пожарной </a:t>
                      </a:r>
                      <a:r>
                        <a:rPr lang="ru-RU" sz="800" u="none" strike="noStrike" dirty="0" smtClean="0">
                          <a:effectLst/>
                        </a:rPr>
                        <a:t>безопасности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03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10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2 163,9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60,0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60,0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</a:tr>
              <a:tr h="27620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 dirty="0">
                          <a:effectLst/>
                        </a:rPr>
                        <a:t>Другие вопросы в области национальной безопасности и правоохранительной </a:t>
                      </a:r>
                      <a:r>
                        <a:rPr lang="ru-RU" sz="800" u="none" strike="noStrike" dirty="0" smtClean="0">
                          <a:effectLst/>
                        </a:rPr>
                        <a:t>деятельности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03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14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400,0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110,0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110,0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</a:tr>
              <a:tr h="1417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1" u="none" strike="noStrike">
                          <a:effectLst/>
                        </a:rPr>
                        <a:t>Национальная экономика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>
                          <a:effectLst/>
                        </a:rPr>
                        <a:t>04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>
                          <a:effectLst/>
                        </a:rPr>
                        <a:t> 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 smtClean="0">
                          <a:effectLst/>
                        </a:rPr>
                        <a:t>17</a:t>
                      </a:r>
                      <a:r>
                        <a:rPr lang="ru-RU" sz="800" b="1" i="1" u="none" strike="noStrike" baseline="0" dirty="0" smtClean="0">
                          <a:effectLst/>
                        </a:rPr>
                        <a:t> 305,0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 smtClean="0">
                          <a:effectLst/>
                        </a:rPr>
                        <a:t>15 269,7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 smtClean="0">
                          <a:effectLst/>
                        </a:rPr>
                        <a:t>13 458,1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</a:tr>
              <a:tr h="14178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</a:rPr>
                        <a:t>Сельское хозяйство и рыболовство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04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1 194,3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1 194,3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1 194,3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</a:tr>
              <a:tr h="14178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</a:rPr>
                        <a:t>Дорожное хозяйство (дорожные фонды)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04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09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15 678,8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13 693,5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12 231,9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</a:tr>
              <a:tr h="14178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</a:rPr>
                        <a:t>Связь и информатика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04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31,9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31,9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31,9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</a:tr>
              <a:tr h="14130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 dirty="0">
                          <a:effectLst/>
                        </a:rPr>
                        <a:t>Другие вопросы в области национальной экономики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04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12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400,0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350,0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</a:tr>
              <a:tr h="1417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1" u="none" strike="noStrike">
                          <a:effectLst/>
                        </a:rPr>
                        <a:t>Жилищно-коммунальное хозяйство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>
                          <a:effectLst/>
                        </a:rPr>
                        <a:t>05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>
                          <a:effectLst/>
                        </a:rPr>
                        <a:t> 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 smtClean="0">
                          <a:effectLst/>
                        </a:rPr>
                        <a:t>26 278,4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 smtClean="0">
                          <a:effectLst/>
                        </a:rPr>
                        <a:t>19 255,7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25</a:t>
                      </a:r>
                      <a:r>
                        <a:rPr lang="ru-RU" sz="800" b="1" i="1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709,7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</a:tr>
              <a:tr h="14178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</a:rPr>
                        <a:t>Жилищное хозяйство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01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ru-RU" sz="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922,8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1 </a:t>
                      </a:r>
                      <a:r>
                        <a:rPr lang="ru-RU" sz="800" u="none" strike="noStrike" dirty="0" smtClean="0">
                          <a:effectLst/>
                        </a:rPr>
                        <a:t>834,8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1 </a:t>
                      </a:r>
                      <a:r>
                        <a:rPr lang="ru-RU" sz="800" u="none" strike="noStrike" dirty="0" smtClean="0">
                          <a:effectLst/>
                        </a:rPr>
                        <a:t>184,9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</a:tr>
              <a:tr h="14178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</a:rPr>
                        <a:t>Коммунальное хозяйство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02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12 </a:t>
                      </a:r>
                      <a:r>
                        <a:rPr lang="ru-RU" sz="800" u="none" strike="noStrike" dirty="0" smtClean="0">
                          <a:effectLst/>
                        </a:rPr>
                        <a:t>702,4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10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318,4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18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652,3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</a:tr>
              <a:tr h="14178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</a:rPr>
                        <a:t>Благоустройство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03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ru-RU" sz="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080,7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ru-RU" sz="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730,0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500,0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</a:tr>
              <a:tr h="14130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</a:rPr>
                        <a:t>Другие вопросы в области жилищно-коммунального хозяйства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ru-RU" sz="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572,5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ru-RU" sz="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372,5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ru-RU" sz="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372,5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</a:tr>
              <a:tr h="1417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1" u="none" strike="noStrike">
                          <a:effectLst/>
                        </a:rPr>
                        <a:t>Культура и  кинематография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>
                          <a:effectLst/>
                        </a:rPr>
                        <a:t>08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>
                          <a:effectLst/>
                        </a:rPr>
                        <a:t> 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27</a:t>
                      </a:r>
                      <a:r>
                        <a:rPr lang="ru-RU" sz="800" b="1" i="1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157,0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 smtClean="0">
                          <a:effectLst/>
                        </a:rPr>
                        <a:t>27</a:t>
                      </a:r>
                      <a:r>
                        <a:rPr lang="ru-RU" sz="800" b="1" i="1" u="none" strike="noStrike" baseline="0" dirty="0" smtClean="0">
                          <a:effectLst/>
                        </a:rPr>
                        <a:t> 239,7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 smtClean="0">
                          <a:effectLst/>
                        </a:rPr>
                        <a:t>29</a:t>
                      </a:r>
                      <a:r>
                        <a:rPr lang="ru-RU" sz="800" b="1" i="1" u="none" strike="noStrike" baseline="0" dirty="0" smtClean="0">
                          <a:effectLst/>
                        </a:rPr>
                        <a:t> 098,9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</a:tr>
              <a:tr h="14178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</a:rPr>
                        <a:t>Культура 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08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01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27</a:t>
                      </a:r>
                      <a:r>
                        <a:rPr lang="ru-RU" sz="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157,0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27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239,7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29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098,9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</a:tr>
              <a:tr h="14178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1" i="1" u="none" strike="noStrike">
                          <a:effectLst/>
                        </a:rPr>
                        <a:t>Социальная политика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>
                          <a:effectLst/>
                        </a:rPr>
                        <a:t>10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>
                          <a:effectLst/>
                        </a:rPr>
                        <a:t> 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60,0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60,0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60,0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</a:tr>
              <a:tr h="14178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</a:rPr>
                        <a:t>Пенсионное обеспечение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01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</a:tr>
              <a:tr h="1750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u="none" strike="noStrike">
                          <a:effectLst/>
                        </a:rPr>
                        <a:t>ВСЕГО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 smtClean="0">
                          <a:effectLst/>
                        </a:rPr>
                        <a:t>95</a:t>
                      </a:r>
                      <a:r>
                        <a:rPr lang="ru-RU" sz="1000" b="1" u="none" strike="noStrike" baseline="0" dirty="0" smtClean="0">
                          <a:effectLst/>
                        </a:rPr>
                        <a:t> 814,8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81 594,9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87 752,5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" marR="5786" marT="578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96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5835352" cy="5635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Перечень целевых программ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8107363" y="548680"/>
            <a:ext cx="1036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575853"/>
              </p:ext>
            </p:extLst>
          </p:nvPr>
        </p:nvGraphicFramePr>
        <p:xfrm>
          <a:off x="323528" y="1012957"/>
          <a:ext cx="8496945" cy="1512168"/>
        </p:xfrm>
        <a:graphic>
          <a:graphicData uri="http://schemas.openxmlformats.org/drawingml/2006/table">
            <a:tbl>
              <a:tblPr/>
              <a:tblGrid>
                <a:gridCol w="3931251"/>
                <a:gridCol w="1986138"/>
                <a:gridCol w="859852"/>
                <a:gridCol w="859852"/>
                <a:gridCol w="859852"/>
              </a:tblGrid>
              <a:tr h="6304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целевой программы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Главные распорядители бюджетных средств (ГРБС) -координатор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79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98629">
                <a:tc gridSpan="5">
                  <a:txBody>
                    <a:bodyPr/>
                    <a:lstStyle/>
                    <a:p>
                      <a:pPr algn="ctr" fontAlgn="ctr"/>
                      <a:endParaRPr lang="ru-RU" sz="1000" b="1" i="1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1 "Развитие культуры "Подпрограмма 1 "Сохранение и развитие культурно-досуговой деятельности муниципального образования городское поселение Кильдинстрой"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Отдел управления делами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г.п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Кильдинстрой</a:t>
                      </a:r>
                      <a:endParaRPr lang="ru-RU" sz="1000" b="0" i="0" u="none" strike="noStrike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18 677,2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18 568,0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19 803,8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393936"/>
              </p:ext>
            </p:extLst>
          </p:nvPr>
        </p:nvGraphicFramePr>
        <p:xfrm>
          <a:off x="323528" y="2564904"/>
          <a:ext cx="8496945" cy="615843"/>
        </p:xfrm>
        <a:graphic>
          <a:graphicData uri="http://schemas.openxmlformats.org/drawingml/2006/table">
            <a:tbl>
              <a:tblPr/>
              <a:tblGrid>
                <a:gridCol w="3931251"/>
                <a:gridCol w="1986138"/>
                <a:gridCol w="859852"/>
                <a:gridCol w="859852"/>
                <a:gridCol w="859852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1 "Развитие культуры Подпрограмма 2 "Сохранение и развитие библиотечной и культурно-досуговой деятельности муниципального образования городское поселение Кильдинстрой"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Отдел управления делами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г.п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Кильдинстрой</a:t>
                      </a:r>
                      <a:endParaRPr lang="ru-RU" sz="1000" b="0" i="0" u="none" strike="noStrike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8 189,9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8 671,7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9 295,1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204145"/>
              </p:ext>
            </p:extLst>
          </p:nvPr>
        </p:nvGraphicFramePr>
        <p:xfrm>
          <a:off x="323527" y="3640675"/>
          <a:ext cx="8496945" cy="615843"/>
        </p:xfrm>
        <a:graphic>
          <a:graphicData uri="http://schemas.openxmlformats.org/drawingml/2006/table">
            <a:tbl>
              <a:tblPr/>
              <a:tblGrid>
                <a:gridCol w="3931251"/>
                <a:gridCol w="1986138"/>
                <a:gridCol w="859852"/>
                <a:gridCol w="859852"/>
                <a:gridCol w="859852"/>
              </a:tblGrid>
              <a:tr h="615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2 "Жилищно-коммунальное хозяйство« Подпрограмма 1 «Капитальный, текущий ремонт и содержание объектов муниципальной собственности»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Отдел управления делами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г.п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Кильдинстрой</a:t>
                      </a:r>
                      <a:endParaRPr lang="ru-RU" sz="1000" b="0" i="0" u="none" strike="noStrike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3 922,8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1 834,9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671454"/>
              </p:ext>
            </p:extLst>
          </p:nvPr>
        </p:nvGraphicFramePr>
        <p:xfrm>
          <a:off x="323527" y="4869160"/>
          <a:ext cx="8496945" cy="504056"/>
        </p:xfrm>
        <a:graphic>
          <a:graphicData uri="http://schemas.openxmlformats.org/drawingml/2006/table">
            <a:tbl>
              <a:tblPr/>
              <a:tblGrid>
                <a:gridCol w="3931251"/>
                <a:gridCol w="1986138"/>
                <a:gridCol w="859852"/>
                <a:gridCol w="859852"/>
                <a:gridCol w="859852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2 "Жилищно-коммунальное хозяйство» Подпрограмма 3 "Обеспечение деятельности муниципальных учреждений жилищно-коммунального хозяйства"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Отдел управления делами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г.п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Кильдинстрой</a:t>
                      </a:r>
                      <a:endParaRPr lang="ru-RU" sz="1000" b="0" i="0" u="none" strike="noStrike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5 572,5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5 372,5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5 372,5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757242"/>
              </p:ext>
            </p:extLst>
          </p:nvPr>
        </p:nvGraphicFramePr>
        <p:xfrm>
          <a:off x="323526" y="4242657"/>
          <a:ext cx="8496945" cy="615843"/>
        </p:xfrm>
        <a:graphic>
          <a:graphicData uri="http://schemas.openxmlformats.org/drawingml/2006/table">
            <a:tbl>
              <a:tblPr/>
              <a:tblGrid>
                <a:gridCol w="3931251"/>
                <a:gridCol w="1986138"/>
                <a:gridCol w="859852"/>
                <a:gridCol w="859852"/>
                <a:gridCol w="859852"/>
              </a:tblGrid>
              <a:tr h="615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2 "Жилищно-коммунальное хозяйство» Подпрограмма 2 "Обеспечение бесперебойного функционирования и повышение энергетической эффективности объектов и систем жизнеобеспечения муниципальных образований Мурманской области"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Отдел управления делами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г.п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Кильдинстрой</a:t>
                      </a:r>
                      <a:endParaRPr lang="ru-RU" sz="1000" b="0" i="0" u="none" strike="noStrike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982623"/>
              </p:ext>
            </p:extLst>
          </p:nvPr>
        </p:nvGraphicFramePr>
        <p:xfrm>
          <a:off x="323530" y="6165304"/>
          <a:ext cx="8496943" cy="615843"/>
        </p:xfrm>
        <a:graphic>
          <a:graphicData uri="http://schemas.openxmlformats.org/drawingml/2006/table">
            <a:tbl>
              <a:tblPr/>
              <a:tblGrid>
                <a:gridCol w="3888432"/>
                <a:gridCol w="2016224"/>
                <a:gridCol w="864096"/>
                <a:gridCol w="864096"/>
                <a:gridCol w="864095"/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3 "Обеспечение безопасности проживания и охрана окружающей среды« Подпрограмма 2 "Санитарная очистка территории муниципального образования городское поселение Кильдинстрой"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Отдел управления делами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г.п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Кильдинстрой</a:t>
                      </a:r>
                      <a:endParaRPr lang="ru-RU" sz="1000" b="0" i="0" u="none" strike="noStrike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3 380,7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1 330,0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379590"/>
              </p:ext>
            </p:extLst>
          </p:nvPr>
        </p:nvGraphicFramePr>
        <p:xfrm>
          <a:off x="323527" y="5394535"/>
          <a:ext cx="8496945" cy="768243"/>
        </p:xfrm>
        <a:graphic>
          <a:graphicData uri="http://schemas.openxmlformats.org/drawingml/2006/table">
            <a:tbl>
              <a:tblPr/>
              <a:tblGrid>
                <a:gridCol w="3931251"/>
                <a:gridCol w="1986138"/>
                <a:gridCol w="859852"/>
                <a:gridCol w="859852"/>
                <a:gridCol w="859852"/>
              </a:tblGrid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3 "Обеспечение безопасности проживания и охрана окружающей среды» Подпрограмма 1 «Реализация государственной политики в области гражданской обороны, защиты населения и территорий от чрезвычайных ситуаций природного и техногенного характера» 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Отдел управления делами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г.п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Кильдинстрой</a:t>
                      </a:r>
                      <a:endParaRPr lang="ru-RU" sz="1000" b="0" i="0" u="none" strike="noStrike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2 133,9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172296"/>
              </p:ext>
            </p:extLst>
          </p:nvPr>
        </p:nvGraphicFramePr>
        <p:xfrm>
          <a:off x="323527" y="3164610"/>
          <a:ext cx="8496945" cy="528779"/>
        </p:xfrm>
        <a:graphic>
          <a:graphicData uri="http://schemas.openxmlformats.org/drawingml/2006/table">
            <a:tbl>
              <a:tblPr/>
              <a:tblGrid>
                <a:gridCol w="3931251"/>
                <a:gridCol w="1986138"/>
                <a:gridCol w="859852"/>
                <a:gridCol w="859852"/>
                <a:gridCol w="859852"/>
              </a:tblGrid>
              <a:tr h="5287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1 «Развитие культуры «Подпрограмма 3 «Сохранение культурного наследия городского поселения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Кильдинстрой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»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Отдел управления делами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г.п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Кильдинстрой</a:t>
                      </a:r>
                      <a:endParaRPr lang="ru-RU" sz="1000" b="0" i="0" u="none" strike="noStrike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5835352" cy="5635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Перечень целевых программ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8028384" y="476672"/>
            <a:ext cx="1036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973872"/>
              </p:ext>
            </p:extLst>
          </p:nvPr>
        </p:nvGraphicFramePr>
        <p:xfrm>
          <a:off x="557888" y="845799"/>
          <a:ext cx="8280922" cy="1575089"/>
        </p:xfrm>
        <a:graphic>
          <a:graphicData uri="http://schemas.openxmlformats.org/drawingml/2006/table">
            <a:tbl>
              <a:tblPr/>
              <a:tblGrid>
                <a:gridCol w="3793273"/>
                <a:gridCol w="1952187"/>
                <a:gridCol w="845154"/>
                <a:gridCol w="845154"/>
                <a:gridCol w="845154"/>
              </a:tblGrid>
              <a:tr h="720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целевой программы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Главные распорядители бюджетных средств (ГРБС) -координатор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93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85224">
                <a:tc gridSpan="5">
                  <a:txBody>
                    <a:bodyPr/>
                    <a:lstStyle/>
                    <a:p>
                      <a:pPr algn="ctr" fontAlgn="ctr"/>
                      <a:endParaRPr lang="ru-RU" sz="1000" b="1" i="1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26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3 "Обеспечение безопасности проживания и охрана окружающей среды» Подпрограмма 3 "Сокращение численности безнадзорных животных"</a:t>
                      </a:r>
                      <a:endParaRPr lang="ru-RU" sz="1000" b="1" i="0" u="none" strike="noStrike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Отдел управления делами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г.п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Кильдинстрой</a:t>
                      </a:r>
                      <a:endParaRPr lang="ru-RU" sz="1000" b="0" i="0" u="none" strike="noStrike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1 194,3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1 194,3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1 194,3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301422"/>
              </p:ext>
            </p:extLst>
          </p:nvPr>
        </p:nvGraphicFramePr>
        <p:xfrm>
          <a:off x="559492" y="2417450"/>
          <a:ext cx="8280922" cy="507494"/>
        </p:xfrm>
        <a:graphic>
          <a:graphicData uri="http://schemas.openxmlformats.org/drawingml/2006/table">
            <a:tbl>
              <a:tblPr/>
              <a:tblGrid>
                <a:gridCol w="3793273"/>
                <a:gridCol w="1952187"/>
                <a:gridCol w="845154"/>
                <a:gridCol w="845154"/>
                <a:gridCol w="845154"/>
              </a:tblGrid>
              <a:tr h="507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3 "Обеспечение безопасности проживания и охрана окружающей среды» Подпрограмма 4 «Обеспечение первичных мер пожарной безопасности»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Отдел управления делами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г.п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Кильдинстрой</a:t>
                      </a:r>
                      <a:endParaRPr lang="ru-RU" sz="1000" b="0" i="0" u="none" strike="noStrike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040814"/>
              </p:ext>
            </p:extLst>
          </p:nvPr>
        </p:nvGraphicFramePr>
        <p:xfrm>
          <a:off x="557888" y="2935101"/>
          <a:ext cx="8280922" cy="768243"/>
        </p:xfrm>
        <a:graphic>
          <a:graphicData uri="http://schemas.openxmlformats.org/drawingml/2006/table">
            <a:tbl>
              <a:tblPr/>
              <a:tblGrid>
                <a:gridCol w="3793273"/>
                <a:gridCol w="1952187"/>
                <a:gridCol w="845154"/>
                <a:gridCol w="845154"/>
                <a:gridCol w="845154"/>
              </a:tblGrid>
              <a:tr h="4802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3 "Обеспечение безопасности проживания и охрана окружающей среды» Подпрограмма 5 "Внедрение и развитие аппаратно-программного комплекса "Безопасный город"</a:t>
                      </a:r>
                    </a:p>
                    <a:p>
                      <a:pPr algn="ctr" fontAlgn="ctr"/>
                      <a:endParaRPr lang="ru-RU" sz="1000" b="0" i="0" u="none" strike="noStrike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Отдел управления делами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г.п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Кильдинстрой</a:t>
                      </a:r>
                      <a:endParaRPr lang="ru-RU" sz="1000" b="0" i="0" u="none" strike="noStrike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255276"/>
              </p:ext>
            </p:extLst>
          </p:nvPr>
        </p:nvGraphicFramePr>
        <p:xfrm>
          <a:off x="564918" y="5432735"/>
          <a:ext cx="8280922" cy="615843"/>
        </p:xfrm>
        <a:graphic>
          <a:graphicData uri="http://schemas.openxmlformats.org/drawingml/2006/table">
            <a:tbl>
              <a:tblPr/>
              <a:tblGrid>
                <a:gridCol w="3793273"/>
                <a:gridCol w="1952187"/>
                <a:gridCol w="845154"/>
                <a:gridCol w="845154"/>
                <a:gridCol w="845154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4 "Развитие дорожного хозяйства» Подпрограмма 1 «Повышение безопасности дорожного движения и снижение дорожно-транспортного травматизма в муниципальном образовании городское поселение Кильдинстрой»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Отдел управления делами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г.п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Кильдинстрой</a:t>
                      </a:r>
                      <a:endParaRPr lang="ru-RU" sz="1000" b="0" i="0" u="none" strike="noStrike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3 731,0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10 362,5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3 531,0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370797"/>
              </p:ext>
            </p:extLst>
          </p:nvPr>
        </p:nvGraphicFramePr>
        <p:xfrm>
          <a:off x="564918" y="6067119"/>
          <a:ext cx="8280922" cy="648072"/>
        </p:xfrm>
        <a:graphic>
          <a:graphicData uri="http://schemas.openxmlformats.org/drawingml/2006/table">
            <a:tbl>
              <a:tblPr/>
              <a:tblGrid>
                <a:gridCol w="3793273"/>
                <a:gridCol w="1952187"/>
                <a:gridCol w="845154"/>
                <a:gridCol w="845154"/>
                <a:gridCol w="845154"/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4 "Развитие дорожного хозяйства» Подпрограмма 2 "Ремонт улично-дорожной сети, придомовых территорий многоквартирных домов и проездов к ним муниципальное образование городское поселение Кильдинстрой"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Отдел управления делами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г.п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Кильдинстрой</a:t>
                      </a:r>
                      <a:endParaRPr lang="ru-RU" sz="1000" b="0" i="0" u="none" strike="noStrike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12 297,8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9 059,7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8 900,9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022652"/>
              </p:ext>
            </p:extLst>
          </p:nvPr>
        </p:nvGraphicFramePr>
        <p:xfrm>
          <a:off x="557888" y="3535847"/>
          <a:ext cx="8280922" cy="648071"/>
        </p:xfrm>
        <a:graphic>
          <a:graphicData uri="http://schemas.openxmlformats.org/drawingml/2006/table">
            <a:tbl>
              <a:tblPr/>
              <a:tblGrid>
                <a:gridCol w="3793273"/>
                <a:gridCol w="1952187"/>
                <a:gridCol w="845154"/>
                <a:gridCol w="845154"/>
                <a:gridCol w="845154"/>
              </a:tblGrid>
              <a:tr h="6480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3 "Обеспечение безопасности проживания и охрана окружающей среды» Подпрограмма 6 "Профилактика правонарушений, противодействий наркоманий, терроризму и экстремизму"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Отдел управления делами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г.п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Кильдинстрой</a:t>
                      </a:r>
                      <a:endParaRPr lang="ru-RU" sz="1000" b="0" i="0" u="none" strike="noStrike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086544"/>
              </p:ext>
            </p:extLst>
          </p:nvPr>
        </p:nvGraphicFramePr>
        <p:xfrm>
          <a:off x="557888" y="4183918"/>
          <a:ext cx="8280922" cy="768243"/>
        </p:xfrm>
        <a:graphic>
          <a:graphicData uri="http://schemas.openxmlformats.org/drawingml/2006/table">
            <a:tbl>
              <a:tblPr/>
              <a:tblGrid>
                <a:gridCol w="3793273"/>
                <a:gridCol w="1952187"/>
                <a:gridCol w="845154"/>
                <a:gridCol w="845154"/>
                <a:gridCol w="845154"/>
              </a:tblGrid>
              <a:tr h="3998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3 "Обеспечение безопасности проживания и охрана окружающей среды» Подпрограмма 7 «Противодействие экстремизму и профилактика терроризма на территории муниципального образования городское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поселение </a:t>
                      </a:r>
                      <a:r>
                        <a:rPr lang="ru-RU" sz="1000" b="0" i="0" u="none" strike="noStrike" baseline="0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Кильдинстрой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"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Отдел управления делами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г.п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Кильдинстрой</a:t>
                      </a:r>
                      <a:endParaRPr lang="ru-RU" sz="1000" b="0" i="0" u="none" strike="noStrike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97202"/>
              </p:ext>
            </p:extLst>
          </p:nvPr>
        </p:nvGraphicFramePr>
        <p:xfrm>
          <a:off x="557888" y="4969292"/>
          <a:ext cx="8280922" cy="463443"/>
        </p:xfrm>
        <a:graphic>
          <a:graphicData uri="http://schemas.openxmlformats.org/drawingml/2006/table">
            <a:tbl>
              <a:tblPr/>
              <a:tblGrid>
                <a:gridCol w="3793273"/>
                <a:gridCol w="1952187"/>
                <a:gridCol w="845154"/>
                <a:gridCol w="845154"/>
                <a:gridCol w="845154"/>
              </a:tblGrid>
              <a:tr h="3998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3 "Обеспечение безопасности проживания и охрана окружающей среды» Подпрограмма 8 «Обеспечение безопасности людей на водных объектах"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Отдел управления делами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г.п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Кильдинстрой</a:t>
                      </a:r>
                      <a:endParaRPr lang="ru-RU" sz="1000" b="0" i="0" u="none" strike="noStrike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5835352" cy="5635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Перечень целевых программ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8028384" y="476672"/>
            <a:ext cx="1036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311433"/>
              </p:ext>
            </p:extLst>
          </p:nvPr>
        </p:nvGraphicFramePr>
        <p:xfrm>
          <a:off x="467544" y="784647"/>
          <a:ext cx="8352928" cy="6002720"/>
        </p:xfrm>
        <a:graphic>
          <a:graphicData uri="http://schemas.openxmlformats.org/drawingml/2006/table">
            <a:tbl>
              <a:tblPr/>
              <a:tblGrid>
                <a:gridCol w="3826256"/>
                <a:gridCol w="1969163"/>
                <a:gridCol w="852503"/>
                <a:gridCol w="852503"/>
                <a:gridCol w="852503"/>
              </a:tblGrid>
              <a:tr h="5760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целевой программы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Главные распорядители бюджетных средств (ГРБС) -координатор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69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69839">
                <a:tc gridSpan="5">
                  <a:txBody>
                    <a:bodyPr/>
                    <a:lstStyle/>
                    <a:p>
                      <a:pPr algn="ctr" fontAlgn="ctr"/>
                      <a:endParaRPr lang="ru-RU" sz="1000" b="1" i="1" u="none" strike="noStrike" dirty="0">
                        <a:solidFill>
                          <a:srgbClr val="17375D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4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4 "Развитие дорожного хозяйства» Подпрограмма 3 «Обследование,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проектирование, капитальный ремонт или реконструкция дорог и мостовых инженерных сооружений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"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Отдел управления делами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г.п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Кильдинстрой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4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5 "Муниципальное управление и гражданское общество» Подпрограмма 1 "Создание условий для обеспечения муниципального управления"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г.п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Кильдинстрой</a:t>
                      </a:r>
                      <a:endParaRPr lang="ru-RU" sz="1000" b="0" i="0" u="none" strike="noStrike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11 081,7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11 288,2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11 062,1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811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5 "Муниципальное управление и гражданское общество» Подпрограмма 2 "Управление муниципальными финансами"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г.п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. Кильдинстрой, Отдел управления делами </a:t>
                      </a:r>
                      <a:r>
                        <a:rPr lang="ru-RU" sz="1000" b="0" i="0" u="none" strike="noStrike" baseline="0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г.п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. Кильдинстрой</a:t>
                      </a:r>
                      <a:endParaRPr lang="ru-RU" sz="1000" b="0" i="0" u="none" strike="noStrike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12 736,1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10 446,9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18 812,8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1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5 "Муниципальное управление и гражданское общество» Подпрограмма 3 "Реформирование и регулирование земельных и имущественных отношений на территории муниципального образования городское поселение Кильдинстрой"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Отдел управления делами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г.п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Кильдинстрой</a:t>
                      </a:r>
                      <a:endParaRPr lang="ru-RU" sz="1000" b="0" i="0" u="none" strike="noStrike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350,0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05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программа 5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"Повышение эффективности бюджетных расходов городского поселения Кильдинстрой Кольского района Мурманской области« Подпрограмма 4 "Повышение эффективности бюджетных расходов городского поселения Кильдинстрой Кольского района Мурманской области"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Отдел управления делами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г.п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Кильдинстрой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05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5 "Повышение эффективности бюджетных расходов городского поселения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Кильдинстрой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Кольского района Мурманской области« Подпрограмма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«Доступная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среда»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Отдел управления делами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г.п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Кильдинстрой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10,0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05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5 "Повышение эффективности бюджетных расходов городского поселения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Кильдинстрой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Кольского района Мурманской области«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6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«Обеспечение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деятельности муниципальных учреждений»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Отдел управления делами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г.п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Кильдинстрой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6 113,7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5 663,7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5 563,7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05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6 "Формирование современной городской среды на территории муниципального образования городское поселение Кильдинстрой Кольского района Мурманской области"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Отдел управления делами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г.п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Кильдинстрой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50,0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7131496" cy="563562"/>
          </a:xfrm>
        </p:spPr>
        <p:txBody>
          <a:bodyPr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Прогноз основных характеристик бюджета муниципального образования городское поселение Кильдинстрой Кольского района Мурманской области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годов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681481"/>
              </p:ext>
            </p:extLst>
          </p:nvPr>
        </p:nvGraphicFramePr>
        <p:xfrm>
          <a:off x="666749" y="1369695"/>
          <a:ext cx="7810502" cy="4560178"/>
        </p:xfrm>
        <a:graphic>
          <a:graphicData uri="http://schemas.openxmlformats.org/drawingml/2006/table">
            <a:tbl>
              <a:tblPr/>
              <a:tblGrid>
                <a:gridCol w="2680885"/>
                <a:gridCol w="1125781"/>
                <a:gridCol w="1116240"/>
                <a:gridCol w="1068538"/>
                <a:gridCol w="928610"/>
                <a:gridCol w="890448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Показатели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Отчетный финансовый год </a:t>
                      </a:r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2021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Отчетный финансовый год </a:t>
                      </a:r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2022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Очередной финансовый год </a:t>
                      </a:r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2023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Плановый период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исполнение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исполнение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прогноз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2024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2025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Бюджет муниципального образования городское поселение Кильдинстрой Кольского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1" u="none" strike="noStrike">
                          <a:effectLst/>
                          <a:latin typeface="Arial"/>
                        </a:rPr>
                        <a:t>Доходы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138 727,6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176 659,8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95 814,8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83 115,1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91 004,2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90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Доходы- всего,                                           в том числе: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138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Arial"/>
                        </a:rPr>
                        <a:t> 727,6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176 659,8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85 814,8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83 115,1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91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Arial"/>
                        </a:rPr>
                        <a:t> 004,2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         налоговые доходы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34 400,6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40 866,3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41 203,2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41 968,2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43 033,1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         неналоговые доходы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2 807,9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4 925,8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7 870,0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1 936,0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2 009,4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26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101 519,1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130 867,7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46 741,6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39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Arial"/>
                        </a:rPr>
                        <a:t> 210,9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45 961,7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1" u="none" strike="noStrike">
                          <a:effectLst/>
                          <a:latin typeface="Arial"/>
                        </a:rPr>
                        <a:t>Расходы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142 025,5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176 470,0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95 814,8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83 115,1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91 004,2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Расходы- всего,                                           в том числе: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142 025,5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176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Arial"/>
                        </a:rPr>
                        <a:t> 470,0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95 814,8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83 115,1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91 004,2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     муниципальные и                                                                          ведомственные программы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137 375,5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172 401,6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90 651,5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81 595,0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87 752,5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Дефицит (-), профицит (+)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-3 297,9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189,8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0,0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Верхний предел муниципального внутреннего долга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0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7131496" cy="563562"/>
          </a:xfrm>
        </p:spPr>
        <p:txBody>
          <a:bodyPr/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Планируемые объемы муниципального долга городского поселения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Кильдинстрой Кольского района Мурманской области 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2021-20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 годы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410085264"/>
              </p:ext>
            </p:extLst>
          </p:nvPr>
        </p:nvGraphicFramePr>
        <p:xfrm>
          <a:off x="179512" y="1417591"/>
          <a:ext cx="8784976" cy="2299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910621"/>
                <a:gridCol w="1753675"/>
                <a:gridCol w="1728192"/>
                <a:gridCol w="1800200"/>
              </a:tblGrid>
              <a:tr h="9888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27" marR="86627" marT="45711" marB="4571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27" marR="86627" marT="45711" marB="4571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27" marR="86627" marT="45711" marB="4571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27" marR="86627" marT="45711" marB="4571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27" marR="86627" marT="45711" marB="45711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24342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муниципального долга городского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поселения Кильдинстрой Кольского района Мурманской области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27" marR="86627" marT="45711" marB="45711">
                    <a:solidFill>
                      <a:srgbClr val="FAB0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27" marR="86627" marT="45711" marB="45711">
                    <a:solidFill>
                      <a:srgbClr val="FAB0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27" marR="86627" marT="45711" marB="45711">
                    <a:solidFill>
                      <a:srgbClr val="FAB0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27" marR="86627" marT="45711" marB="45711">
                    <a:solidFill>
                      <a:srgbClr val="FAB0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27" marR="86627" marT="45711" marB="45711">
                    <a:solidFill>
                      <a:srgbClr val="FAB0E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329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43608" y="1628800"/>
            <a:ext cx="7422976" cy="792088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en-US" sz="48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2924944"/>
            <a:ext cx="56886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Контактная информация: </a:t>
            </a:r>
          </a:p>
          <a:p>
            <a:pPr algn="ctr"/>
            <a:r>
              <a:rPr lang="ru-RU" sz="1400" b="1" i="1" dirty="0" smtClean="0"/>
              <a:t>Администрация </a:t>
            </a:r>
            <a:r>
              <a:rPr lang="ru-RU" sz="1400" b="1" i="1" dirty="0" err="1" smtClean="0"/>
              <a:t>г.п</a:t>
            </a:r>
            <a:r>
              <a:rPr lang="ru-RU" sz="1400" b="1" i="1" dirty="0" smtClean="0"/>
              <a:t>. Кильдинстрой</a:t>
            </a:r>
          </a:p>
          <a:p>
            <a:pPr algn="ctr"/>
            <a:r>
              <a:rPr lang="ru-RU" sz="1400" b="1" i="1" dirty="0" smtClean="0"/>
              <a:t>Адрес : 184 367 </a:t>
            </a:r>
            <a:r>
              <a:rPr lang="ru-RU" sz="1400" b="1" i="1" dirty="0" err="1" smtClean="0"/>
              <a:t>пгт</a:t>
            </a:r>
            <a:r>
              <a:rPr lang="ru-RU" sz="1400" b="1" i="1" dirty="0" smtClean="0"/>
              <a:t>. Кильдинстрой, ул. Советская, </a:t>
            </a:r>
            <a:r>
              <a:rPr lang="ru-RU" sz="1400" b="1" i="1" dirty="0"/>
              <a:t>д. </a:t>
            </a:r>
            <a:r>
              <a:rPr lang="ru-RU" sz="1400" b="1" i="1" dirty="0" smtClean="0"/>
              <a:t>4,</a:t>
            </a:r>
          </a:p>
          <a:p>
            <a:pPr algn="ctr"/>
            <a:r>
              <a:rPr lang="ru-RU" sz="1400" b="1" i="1" dirty="0" smtClean="0"/>
              <a:t>Тел</a:t>
            </a:r>
            <a:r>
              <a:rPr lang="ru-RU" sz="1400" b="1" i="1" dirty="0"/>
              <a:t>. 8 (81553) </a:t>
            </a:r>
            <a:r>
              <a:rPr lang="ru-RU" sz="1400" b="1" i="1" dirty="0" smtClean="0"/>
              <a:t>94115, 94417, 94197</a:t>
            </a: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339051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Выгнутая вниз стрелка 60"/>
          <p:cNvSpPr/>
          <p:nvPr/>
        </p:nvSpPr>
        <p:spPr>
          <a:xfrm rot="10800000">
            <a:off x="3275856" y="2425513"/>
            <a:ext cx="5760640" cy="715454"/>
          </a:xfrm>
          <a:prstGeom prst="curvedUpArrow">
            <a:avLst>
              <a:gd name="adj1" fmla="val 35040"/>
              <a:gd name="adj2" fmla="val 50000"/>
              <a:gd name="adj3" fmla="val 148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5835352" cy="5635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1520" y="5733256"/>
            <a:ext cx="8712968" cy="923330"/>
          </a:xfrm>
          <a:prstGeom prst="rect">
            <a:avLst/>
          </a:prstGeom>
          <a:solidFill>
            <a:srgbClr val="FDFD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gradFill flip="none" rotWithShape="1">
                  <a:gsLst>
                    <a:gs pos="0">
                      <a:schemeClr val="accent3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75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—</a:t>
            </a:r>
          </a:p>
          <a:p>
            <a:pPr algn="ctr"/>
            <a:r>
              <a:rPr lang="ru-RU" b="1" i="1" dirty="0" smtClean="0">
                <a:gradFill flip="none" rotWithShape="1">
                  <a:gsLst>
                    <a:gs pos="0">
                      <a:schemeClr val="accent3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75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 основополагающее требование, предъявляемое к органам, составляющим и утверждающим бюджет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683568" y="980728"/>
            <a:ext cx="7992888" cy="4179168"/>
            <a:chOff x="827584" y="1916832"/>
            <a:chExt cx="7416824" cy="4179168"/>
          </a:xfrm>
        </p:grpSpPr>
        <p:sp>
          <p:nvSpPr>
            <p:cNvPr id="12" name="AutoShape 4"/>
            <p:cNvSpPr>
              <a:spLocks noChangeArrowheads="1"/>
            </p:cNvSpPr>
            <p:nvPr/>
          </p:nvSpPr>
          <p:spPr bwMode="gray">
            <a:xfrm>
              <a:off x="827584" y="2368550"/>
              <a:ext cx="2479179" cy="2857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AutoShape 5"/>
            <p:cNvSpPr>
              <a:spLocks noChangeArrowheads="1"/>
            </p:cNvSpPr>
            <p:nvPr/>
          </p:nvSpPr>
          <p:spPr bwMode="gray">
            <a:xfrm>
              <a:off x="899592" y="2376488"/>
              <a:ext cx="2375421" cy="2803525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AutoShape 6"/>
            <p:cNvSpPr>
              <a:spLocks noChangeArrowheads="1"/>
            </p:cNvSpPr>
            <p:nvPr/>
          </p:nvSpPr>
          <p:spPr bwMode="gray">
            <a:xfrm>
              <a:off x="899592" y="4440238"/>
              <a:ext cx="2364308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AutoShape 7"/>
            <p:cNvSpPr>
              <a:spLocks noChangeArrowheads="1"/>
            </p:cNvSpPr>
            <p:nvPr/>
          </p:nvSpPr>
          <p:spPr bwMode="gray">
            <a:xfrm>
              <a:off x="899592" y="2398713"/>
              <a:ext cx="2364308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AutoShape 8"/>
            <p:cNvSpPr>
              <a:spLocks noChangeArrowheads="1"/>
            </p:cNvSpPr>
            <p:nvPr/>
          </p:nvSpPr>
          <p:spPr bwMode="gray">
            <a:xfrm>
              <a:off x="1149350" y="5226050"/>
              <a:ext cx="2163763" cy="86995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AutoShape 9"/>
            <p:cNvSpPr>
              <a:spLocks noChangeArrowheads="1"/>
            </p:cNvSpPr>
            <p:nvPr/>
          </p:nvSpPr>
          <p:spPr bwMode="gray">
            <a:xfrm>
              <a:off x="961220" y="5249863"/>
              <a:ext cx="2302679" cy="7731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403648" y="1988840"/>
              <a:ext cx="1297856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000000"/>
                  </a:solidFill>
                </a:rPr>
                <a:t>Бюджет</a:t>
              </a:r>
              <a:endParaRPr lang="en-US" dirty="0"/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gray">
            <a:xfrm>
              <a:off x="827584" y="2564904"/>
              <a:ext cx="2448272" cy="24006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(от </a:t>
              </a:r>
              <a:r>
                <a:rPr lang="ru-RU" sz="1500" dirty="0" err="1" smtClean="0">
                  <a:latin typeface="Times New Roman" pitchFamily="18" charset="0"/>
                  <a:cs typeface="Times New Roman" pitchFamily="18" charset="0"/>
                </a:rPr>
                <a:t>старонормандского</a:t>
              </a:r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i="1" dirty="0" err="1" smtClean="0">
                  <a:latin typeface="Times New Roman" pitchFamily="18" charset="0"/>
                  <a:cs typeface="Times New Roman" pitchFamily="18" charset="0"/>
                </a:rPr>
                <a:t>bougette</a:t>
              </a:r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 — кошель, сумка, кожаный мешок)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  </a:r>
              <a:endParaRPr lang="en-US" sz="1500" dirty="0"/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gray">
            <a:xfrm>
              <a:off x="3505200" y="2368550"/>
              <a:ext cx="2163763" cy="2857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gray">
            <a:xfrm>
              <a:off x="3538538" y="2376488"/>
              <a:ext cx="2098675" cy="2803525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gray">
            <a:xfrm>
              <a:off x="3556000" y="4440238"/>
              <a:ext cx="2070100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AutoShape 22"/>
            <p:cNvSpPr>
              <a:spLocks noChangeArrowheads="1"/>
            </p:cNvSpPr>
            <p:nvPr/>
          </p:nvSpPr>
          <p:spPr bwMode="gray">
            <a:xfrm>
              <a:off x="3556000" y="2398713"/>
              <a:ext cx="2070100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Text Box 29"/>
            <p:cNvSpPr txBox="1">
              <a:spLocks noChangeArrowheads="1"/>
            </p:cNvSpPr>
            <p:nvPr/>
          </p:nvSpPr>
          <p:spPr bwMode="gray">
            <a:xfrm>
              <a:off x="3581400" y="2822575"/>
              <a:ext cx="2057400" cy="19389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поступающие в бюджет денежные средства (налоги юридических и физических лиц, штрафы, административные платежи и сборы, финансовая помощь)</a:t>
              </a:r>
              <a:endParaRPr lang="en-US" sz="1500" dirty="0"/>
            </a:p>
          </p:txBody>
        </p:sp>
        <p:sp>
          <p:nvSpPr>
            <p:cNvPr id="25" name="AutoShape 30"/>
            <p:cNvSpPr>
              <a:spLocks noChangeArrowheads="1"/>
            </p:cNvSpPr>
            <p:nvPr/>
          </p:nvSpPr>
          <p:spPr bwMode="gray">
            <a:xfrm>
              <a:off x="3508375" y="5226050"/>
              <a:ext cx="2163763" cy="86995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AutoShape 31"/>
            <p:cNvSpPr>
              <a:spLocks noChangeArrowheads="1"/>
            </p:cNvSpPr>
            <p:nvPr/>
          </p:nvSpPr>
          <p:spPr bwMode="gray">
            <a:xfrm>
              <a:off x="3552825" y="5249863"/>
              <a:ext cx="2070100" cy="7731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AutoShape 33"/>
            <p:cNvSpPr>
              <a:spLocks noChangeArrowheads="1"/>
            </p:cNvSpPr>
            <p:nvPr/>
          </p:nvSpPr>
          <p:spPr bwMode="gray">
            <a:xfrm>
              <a:off x="5867400" y="2368550"/>
              <a:ext cx="2163763" cy="2857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AutoShape 34"/>
            <p:cNvSpPr>
              <a:spLocks noChangeArrowheads="1"/>
            </p:cNvSpPr>
            <p:nvPr/>
          </p:nvSpPr>
          <p:spPr bwMode="gray">
            <a:xfrm>
              <a:off x="5900738" y="2376488"/>
              <a:ext cx="2343670" cy="2803525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AutoShape 35"/>
            <p:cNvSpPr>
              <a:spLocks noChangeArrowheads="1"/>
            </p:cNvSpPr>
            <p:nvPr/>
          </p:nvSpPr>
          <p:spPr bwMode="gray">
            <a:xfrm>
              <a:off x="5918200" y="4440238"/>
              <a:ext cx="2254200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AutoShape 36"/>
            <p:cNvSpPr>
              <a:spLocks noChangeArrowheads="1"/>
            </p:cNvSpPr>
            <p:nvPr/>
          </p:nvSpPr>
          <p:spPr bwMode="gray">
            <a:xfrm>
              <a:off x="5918200" y="2398713"/>
              <a:ext cx="2254200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37"/>
            <p:cNvGrpSpPr>
              <a:grpSpLocks/>
            </p:cNvGrpSpPr>
            <p:nvPr/>
          </p:nvGrpSpPr>
          <p:grpSpPr bwMode="auto">
            <a:xfrm>
              <a:off x="6012160" y="1988840"/>
              <a:ext cx="2016224" cy="642938"/>
              <a:chOff x="1289" y="582"/>
              <a:chExt cx="668" cy="668"/>
            </a:xfrm>
          </p:grpSpPr>
          <p:sp>
            <p:nvSpPr>
              <p:cNvPr id="51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52" name="Oval 39"/>
              <p:cNvSpPr>
                <a:spLocks noChangeArrowheads="1"/>
              </p:cNvSpPr>
              <p:nvPr/>
            </p:nvSpPr>
            <p:spPr bwMode="gray">
              <a:xfrm>
                <a:off x="1298" y="582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3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4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5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7" name="Text Box 43"/>
            <p:cNvSpPr txBox="1">
              <a:spLocks noChangeArrowheads="1"/>
            </p:cNvSpPr>
            <p:nvPr/>
          </p:nvSpPr>
          <p:spPr bwMode="gray">
            <a:xfrm>
              <a:off x="6372200" y="1988840"/>
              <a:ext cx="1296144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cs typeface="Times New Roman" pitchFamily="18" charset="0"/>
                </a:rPr>
                <a:t>Расходы </a:t>
              </a:r>
            </a:p>
            <a:p>
              <a:pPr algn="ctr"/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cs typeface="Times New Roman" pitchFamily="18" charset="0"/>
                </a:rPr>
                <a:t>бюджета</a:t>
              </a:r>
              <a:endParaRPr lang="en-US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 Box 44"/>
            <p:cNvSpPr txBox="1">
              <a:spLocks noChangeArrowheads="1"/>
            </p:cNvSpPr>
            <p:nvPr/>
          </p:nvSpPr>
          <p:spPr bwMode="gray">
            <a:xfrm>
              <a:off x="5929513" y="2635171"/>
              <a:ext cx="2228800" cy="263149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выплачиваемые из бюджета денежные средства (социальные выплаты населению, содержание государственных и муниципальных учреждений (образование, здравоохранение и другие), капитальное строительство и другие)                                                          </a:t>
              </a:r>
            </a:p>
          </p:txBody>
        </p:sp>
        <p:sp>
          <p:nvSpPr>
            <p:cNvPr id="39" name="AutoShape 45"/>
            <p:cNvSpPr>
              <a:spLocks noChangeArrowheads="1"/>
            </p:cNvSpPr>
            <p:nvPr/>
          </p:nvSpPr>
          <p:spPr bwMode="gray">
            <a:xfrm>
              <a:off x="5861050" y="5226050"/>
              <a:ext cx="2163763" cy="86995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AutoShape 46"/>
            <p:cNvSpPr>
              <a:spLocks noChangeArrowheads="1"/>
            </p:cNvSpPr>
            <p:nvPr/>
          </p:nvSpPr>
          <p:spPr bwMode="gray">
            <a:xfrm>
              <a:off x="5905499" y="5249863"/>
              <a:ext cx="2272090" cy="7731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Oval 38"/>
            <p:cNvSpPr>
              <a:spLocks noChangeArrowheads="1"/>
            </p:cNvSpPr>
            <p:nvPr/>
          </p:nvSpPr>
          <p:spPr bwMode="gray">
            <a:xfrm>
              <a:off x="971600" y="1916832"/>
              <a:ext cx="2160240" cy="64293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2" name="Oval 39"/>
            <p:cNvSpPr>
              <a:spLocks noChangeArrowheads="1"/>
            </p:cNvSpPr>
            <p:nvPr/>
          </p:nvSpPr>
          <p:spPr bwMode="gray">
            <a:xfrm>
              <a:off x="994237" y="1921644"/>
              <a:ext cx="2089094" cy="6227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" name="Oval 40"/>
            <p:cNvSpPr>
              <a:spLocks noChangeArrowheads="1"/>
            </p:cNvSpPr>
            <p:nvPr/>
          </p:nvSpPr>
          <p:spPr bwMode="gray">
            <a:xfrm>
              <a:off x="1020108" y="1925494"/>
              <a:ext cx="2040586" cy="6073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4" name="Oval 41"/>
            <p:cNvSpPr>
              <a:spLocks noChangeArrowheads="1"/>
            </p:cNvSpPr>
            <p:nvPr/>
          </p:nvSpPr>
          <p:spPr bwMode="gray">
            <a:xfrm>
              <a:off x="1042746" y="1931269"/>
              <a:ext cx="1940335" cy="56690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5" name="Oval 42"/>
            <p:cNvSpPr>
              <a:spLocks noChangeArrowheads="1"/>
            </p:cNvSpPr>
            <p:nvPr/>
          </p:nvSpPr>
          <p:spPr bwMode="gray">
            <a:xfrm>
              <a:off x="1155932" y="1946669"/>
              <a:ext cx="1723665" cy="46102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6" name="Oval 38"/>
            <p:cNvSpPr>
              <a:spLocks noChangeArrowheads="1"/>
            </p:cNvSpPr>
            <p:nvPr/>
          </p:nvSpPr>
          <p:spPr bwMode="gray">
            <a:xfrm>
              <a:off x="3635896" y="1916832"/>
              <a:ext cx="1872208" cy="64293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7" name="Oval 39"/>
            <p:cNvSpPr>
              <a:spLocks noChangeArrowheads="1"/>
            </p:cNvSpPr>
            <p:nvPr/>
          </p:nvSpPr>
          <p:spPr bwMode="gray">
            <a:xfrm>
              <a:off x="3655515" y="1921644"/>
              <a:ext cx="1810548" cy="6227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8" name="Oval 40"/>
            <p:cNvSpPr>
              <a:spLocks noChangeArrowheads="1"/>
            </p:cNvSpPr>
            <p:nvPr/>
          </p:nvSpPr>
          <p:spPr bwMode="gray">
            <a:xfrm>
              <a:off x="3677937" y="1925494"/>
              <a:ext cx="1768508" cy="6073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9" name="Oval 41"/>
            <p:cNvSpPr>
              <a:spLocks noChangeArrowheads="1"/>
            </p:cNvSpPr>
            <p:nvPr/>
          </p:nvSpPr>
          <p:spPr bwMode="gray">
            <a:xfrm>
              <a:off x="3697556" y="1931269"/>
              <a:ext cx="1681624" cy="56690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0" name="Oval 42"/>
            <p:cNvSpPr>
              <a:spLocks noChangeArrowheads="1"/>
            </p:cNvSpPr>
            <p:nvPr/>
          </p:nvSpPr>
          <p:spPr bwMode="gray">
            <a:xfrm>
              <a:off x="3795650" y="1946669"/>
              <a:ext cx="1493843" cy="46102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56" name="Text Box 43"/>
          <p:cNvSpPr txBox="1">
            <a:spLocks noChangeArrowheads="1"/>
          </p:cNvSpPr>
          <p:nvPr/>
        </p:nvSpPr>
        <p:spPr bwMode="gray">
          <a:xfrm>
            <a:off x="3923928" y="980728"/>
            <a:ext cx="158417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/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en-US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 Box 43"/>
          <p:cNvSpPr txBox="1">
            <a:spLocks noChangeArrowheads="1"/>
          </p:cNvSpPr>
          <p:nvPr/>
        </p:nvSpPr>
        <p:spPr bwMode="gray">
          <a:xfrm>
            <a:off x="1331640" y="1052736"/>
            <a:ext cx="129614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en-US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23528" y="486916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дефицитом</a:t>
            </a:r>
            <a:endParaRPr lang="ru-RU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Превышение доходов над расходами  образует положительный остаток бюджета </a:t>
            </a:r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60" name="Выгнутая вниз стрелка 59"/>
          <p:cNvSpPr/>
          <p:nvPr/>
        </p:nvSpPr>
        <p:spPr>
          <a:xfrm>
            <a:off x="3347864" y="3212976"/>
            <a:ext cx="5796136" cy="720080"/>
          </a:xfrm>
          <a:prstGeom prst="curvedUpArrow">
            <a:avLst>
              <a:gd name="adj1" fmla="val 35040"/>
              <a:gd name="adj2" fmla="val 50000"/>
              <a:gd name="adj3" fmla="val 148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Овал 55"/>
          <p:cNvSpPr/>
          <p:nvPr/>
        </p:nvSpPr>
        <p:spPr>
          <a:xfrm>
            <a:off x="4067944" y="2708920"/>
            <a:ext cx="1584176" cy="1584176"/>
          </a:xfrm>
          <a:prstGeom prst="ellipse">
            <a:avLst/>
          </a:prstGeom>
          <a:gradFill flip="none" rotWithShape="1">
            <a:gsLst>
              <a:gs pos="0">
                <a:srgbClr val="6CA5D8">
                  <a:tint val="66000"/>
                  <a:satMod val="160000"/>
                </a:srgbClr>
              </a:gs>
              <a:gs pos="50000">
                <a:srgbClr val="6CA5D8">
                  <a:tint val="44500"/>
                  <a:satMod val="160000"/>
                </a:srgbClr>
              </a:gs>
              <a:gs pos="100000">
                <a:srgbClr val="6CA5D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Трапеция 48"/>
          <p:cNvSpPr/>
          <p:nvPr/>
        </p:nvSpPr>
        <p:spPr>
          <a:xfrm rot="3309488">
            <a:off x="1330280" y="3611725"/>
            <a:ext cx="4582055" cy="1680873"/>
          </a:xfrm>
          <a:prstGeom prst="trapezoid">
            <a:avLst>
              <a:gd name="adj" fmla="val 90751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Трапеция 50"/>
          <p:cNvSpPr/>
          <p:nvPr/>
        </p:nvSpPr>
        <p:spPr>
          <a:xfrm rot="10255841">
            <a:off x="1601407" y="1332046"/>
            <a:ext cx="6024831" cy="1492692"/>
          </a:xfrm>
          <a:prstGeom prst="trapezoid">
            <a:avLst>
              <a:gd name="adj" fmla="val 145897"/>
            </a:avLst>
          </a:prstGeo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Трапеция 49"/>
          <p:cNvSpPr/>
          <p:nvPr/>
        </p:nvSpPr>
        <p:spPr>
          <a:xfrm rot="17680318">
            <a:off x="4198965" y="3172780"/>
            <a:ext cx="4606763" cy="2132384"/>
          </a:xfrm>
          <a:prstGeom prst="trapezoid">
            <a:avLst>
              <a:gd name="adj" fmla="val 70959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руговая стрелка 34"/>
          <p:cNvSpPr/>
          <p:nvPr/>
        </p:nvSpPr>
        <p:spPr>
          <a:xfrm rot="11234738">
            <a:off x="2583580" y="1441589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6251027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55" name="Диаграмма 54"/>
          <p:cNvGraphicFramePr/>
          <p:nvPr/>
        </p:nvGraphicFramePr>
        <p:xfrm>
          <a:off x="3131840" y="2204864"/>
          <a:ext cx="345638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Круговая стрелка 35"/>
          <p:cNvSpPr/>
          <p:nvPr/>
        </p:nvSpPr>
        <p:spPr>
          <a:xfrm rot="4752060">
            <a:off x="1496921" y="117448"/>
            <a:ext cx="6566445" cy="6765088"/>
          </a:xfrm>
          <a:prstGeom prst="circularArrow">
            <a:avLst>
              <a:gd name="adj1" fmla="val 9181"/>
              <a:gd name="adj2" fmla="val 1817004"/>
              <a:gd name="adj3" fmla="val 20462557"/>
              <a:gd name="adj4" fmla="val 1156852"/>
              <a:gd name="adj5" fmla="val 13368"/>
            </a:avLst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5835352" cy="5635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Этапы бюджетного процесса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rot="3128025">
            <a:off x="3882639" y="3067378"/>
            <a:ext cx="1548226" cy="138246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68457"/>
              </a:avLst>
            </a:prstTxWarp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планирование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rot="21016394">
            <a:off x="4173702" y="2561653"/>
            <a:ext cx="1172121" cy="8781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исполнение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 rot="17570003">
            <a:off x="4765066" y="3247037"/>
            <a:ext cx="1259219" cy="87718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отчетность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ятиугольник 56"/>
          <p:cNvSpPr/>
          <p:nvPr/>
        </p:nvSpPr>
        <p:spPr>
          <a:xfrm>
            <a:off x="1742473" y="5445224"/>
            <a:ext cx="1944216" cy="571679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бюджета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ятиугольник 57"/>
          <p:cNvSpPr/>
          <p:nvPr/>
        </p:nvSpPr>
        <p:spPr>
          <a:xfrm>
            <a:off x="719572" y="4509121"/>
            <a:ext cx="2268252" cy="648071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бюджета  Советом депутатов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ятиугольник 61"/>
          <p:cNvSpPr/>
          <p:nvPr/>
        </p:nvSpPr>
        <p:spPr>
          <a:xfrm>
            <a:off x="251518" y="3499992"/>
            <a:ext cx="2088234" cy="649088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Утверждение бюджета Советом депутатов</a:t>
            </a:r>
            <a:endParaRPr lang="ru-RU" sz="13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ятиугольник 62"/>
          <p:cNvSpPr/>
          <p:nvPr/>
        </p:nvSpPr>
        <p:spPr>
          <a:xfrm>
            <a:off x="755576" y="1844824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 контрактов, договоров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ятиугольник 63"/>
          <p:cNvSpPr/>
          <p:nvPr/>
        </p:nvSpPr>
        <p:spPr>
          <a:xfrm>
            <a:off x="1043608" y="1268760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 выплаты населению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ятиугольник 64"/>
          <p:cNvSpPr/>
          <p:nvPr/>
        </p:nvSpPr>
        <p:spPr>
          <a:xfrm rot="10800000">
            <a:off x="6444208" y="1052736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ятиугольник 65"/>
          <p:cNvSpPr/>
          <p:nvPr/>
        </p:nvSpPr>
        <p:spPr>
          <a:xfrm flipH="1">
            <a:off x="7186952" y="2780928"/>
            <a:ext cx="1957059" cy="432048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отчетности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ятиугольник 66"/>
          <p:cNvSpPr/>
          <p:nvPr/>
        </p:nvSpPr>
        <p:spPr>
          <a:xfrm flipH="1">
            <a:off x="6971340" y="3356992"/>
            <a:ext cx="2172660" cy="576064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отчета об исполнении бюджета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ятиугольник 68"/>
          <p:cNvSpPr/>
          <p:nvPr/>
        </p:nvSpPr>
        <p:spPr>
          <a:xfrm flipH="1">
            <a:off x="6876256" y="4077072"/>
            <a:ext cx="2267744" cy="86409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Внесение администрацией на Совет депутатов  проект Решения об исполнении бюджета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ятиугольник 69"/>
          <p:cNvSpPr/>
          <p:nvPr/>
        </p:nvSpPr>
        <p:spPr>
          <a:xfrm flipH="1">
            <a:off x="6043218" y="5013175"/>
            <a:ext cx="2345206" cy="717887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и утверждение Советом депутатов Решения об исполнении бюджета.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ятиугольник 71"/>
          <p:cNvSpPr/>
          <p:nvPr/>
        </p:nvSpPr>
        <p:spPr>
          <a:xfrm>
            <a:off x="1691680" y="836712"/>
            <a:ext cx="1944216" cy="360040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Оплата труда 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211960" y="321297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732240" y="105273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Оплата иных расходов</a:t>
            </a:r>
            <a:endParaRPr lang="ru-RU" sz="1400" dirty="0"/>
          </a:p>
        </p:txBody>
      </p:sp>
      <p:sp>
        <p:nvSpPr>
          <p:cNvPr id="76" name="Круговая стрелка 75"/>
          <p:cNvSpPr/>
          <p:nvPr/>
        </p:nvSpPr>
        <p:spPr>
          <a:xfrm rot="18853849">
            <a:off x="2832286" y="1336922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5476710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7" name="Круговая стрелка 76"/>
          <p:cNvSpPr/>
          <p:nvPr/>
        </p:nvSpPr>
        <p:spPr>
          <a:xfrm rot="3747480">
            <a:off x="2912319" y="1492017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6741331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4139952" y="4797152"/>
            <a:ext cx="432048" cy="4320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3419872" y="2348880"/>
            <a:ext cx="432048" cy="43204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6228184" y="2924944"/>
            <a:ext cx="432048" cy="4320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7239000" cy="563562"/>
          </a:xfrm>
        </p:spPr>
        <p:txBody>
          <a:bodyPr/>
          <a:lstStyle/>
          <a:p>
            <a:pPr algn="ctr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Гражданин, его участие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бюджетном процессе</a:t>
            </a:r>
            <a:endParaRPr lang="en-US" sz="29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55576" y="1052736"/>
            <a:ext cx="3024336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Помогает формировать доходную часть бюджета (налог на доходы физических лиц)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51520" y="4509120"/>
            <a:ext cx="3960440" cy="18158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Получает социальные гарантии - расходная часть бюджета (культура, социальные льготы и другие направления социальных гарантий населению)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0" y="1988841"/>
            <a:ext cx="4499992" cy="613589"/>
          </a:xfrm>
          <a:prstGeom prst="downArrow">
            <a:avLst>
              <a:gd name="adj1" fmla="val 71811"/>
              <a:gd name="adj2" fmla="val 62798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6" name="Прямая соединительная линия 125"/>
          <p:cNvCxnSpPr/>
          <p:nvPr/>
        </p:nvCxnSpPr>
        <p:spPr>
          <a:xfrm>
            <a:off x="4499992" y="908720"/>
            <a:ext cx="0" cy="5544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0" y="3573016"/>
            <a:ext cx="4427984" cy="867549"/>
          </a:xfrm>
          <a:prstGeom prst="downArrow">
            <a:avLst>
              <a:gd name="adj1" fmla="val 66225"/>
              <a:gd name="adj2" fmla="val 50000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ПОЛУЧАТЕЛЬ СОЦИАЛЬНЫХ ГАРАНТИЙ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Овал 127"/>
          <p:cNvSpPr/>
          <p:nvPr/>
        </p:nvSpPr>
        <p:spPr>
          <a:xfrm>
            <a:off x="1043608" y="2636912"/>
            <a:ext cx="2376264" cy="864096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>
              <a:rot lat="0" lon="0" rev="2400000"/>
            </a:lightRig>
          </a:scene3d>
          <a:sp3d>
            <a:bevelT w="311150" h="336550"/>
            <a:bevelB w="412750" h="901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9" name="Рисунок 128" descr="ЖК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5517232"/>
            <a:ext cx="785817" cy="78581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</p:pic>
      <p:pic>
        <p:nvPicPr>
          <p:cNvPr id="130" name="Рисунок 129" descr="образова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5517232"/>
            <a:ext cx="1094796" cy="82413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</p:pic>
      <p:pic>
        <p:nvPicPr>
          <p:cNvPr id="131" name="Рисунок 130" descr="здра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5517232"/>
            <a:ext cx="928694" cy="83224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</p:pic>
      <p:sp>
        <p:nvSpPr>
          <p:cNvPr id="132" name="TextBox 131"/>
          <p:cNvSpPr txBox="1"/>
          <p:nvPr/>
        </p:nvSpPr>
        <p:spPr>
          <a:xfrm>
            <a:off x="4932040" y="1124744"/>
            <a:ext cx="3744416" cy="1123712"/>
          </a:xfrm>
          <a:prstGeom prst="wedgeRoundRectCallout">
            <a:avLst>
              <a:gd name="adj1" fmla="val -46244"/>
              <a:gd name="adj2" fmla="val 102994"/>
              <a:gd name="adj3" fmla="val 16667"/>
            </a:avLst>
          </a:prstGeom>
          <a:gradFill flip="none" rotWithShape="1">
            <a:gsLst>
              <a:gs pos="0">
                <a:schemeClr val="bg2">
                  <a:lumMod val="25000"/>
                  <a:shade val="30000"/>
                  <a:satMod val="115000"/>
                </a:schemeClr>
              </a:gs>
              <a:gs pos="50000">
                <a:schemeClr val="bg2">
                  <a:lumMod val="25000"/>
                  <a:shade val="67500"/>
                  <a:satMod val="115000"/>
                </a:schemeClr>
              </a:gs>
              <a:gs pos="100000">
                <a:schemeClr val="bg2">
                  <a:lumMod val="2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Возможности влияния гражданина на состав бюджета</a:t>
            </a:r>
            <a:endParaRPr lang="ru-RU" sz="20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4" name="Схема 133"/>
          <p:cNvGraphicFramePr/>
          <p:nvPr>
            <p:extLst>
              <p:ext uri="{D42A27DB-BD31-4B8C-83A1-F6EECF244321}">
                <p14:modId xmlns:p14="http://schemas.microsoft.com/office/powerpoint/2010/main" val="152858808"/>
              </p:ext>
            </p:extLst>
          </p:nvPr>
        </p:nvGraphicFramePr>
        <p:xfrm>
          <a:off x="4788024" y="2636912"/>
          <a:ext cx="403244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5835352" cy="563562"/>
          </a:xfrm>
        </p:spPr>
        <p:txBody>
          <a:bodyPr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 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2023-2025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годы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16"/>
          <p:cNvSpPr>
            <a:spLocks noChangeArrowheads="1"/>
          </p:cNvSpPr>
          <p:nvPr/>
        </p:nvSpPr>
        <p:spPr bwMode="auto">
          <a:xfrm>
            <a:off x="323850" y="3724275"/>
            <a:ext cx="3825875" cy="115093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4000" tIns="90000" rIns="54000" bIns="90000" anchor="ctr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>
              <a:spcBef>
                <a:spcPct val="150000"/>
              </a:spcBef>
            </a:pPr>
            <a:endParaRPr lang="ru-RU" altLang="ru-RU" sz="17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Line 25"/>
          <p:cNvSpPr>
            <a:spLocks noChangeShapeType="1"/>
          </p:cNvSpPr>
          <p:nvPr/>
        </p:nvSpPr>
        <p:spPr bwMode="auto">
          <a:xfrm>
            <a:off x="4140200" y="4308475"/>
            <a:ext cx="373063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Oval 26"/>
          <p:cNvSpPr>
            <a:spLocks noChangeArrowheads="1"/>
          </p:cNvSpPr>
          <p:nvPr/>
        </p:nvSpPr>
        <p:spPr bwMode="auto">
          <a:xfrm>
            <a:off x="4500563" y="1619250"/>
            <a:ext cx="130175" cy="160338"/>
          </a:xfrm>
          <a:prstGeom prst="ellipse">
            <a:avLst/>
          </a:prstGeom>
          <a:solidFill>
            <a:schemeClr val="folHlink"/>
          </a:solidFill>
          <a:ln w="38100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323850" y="1993900"/>
            <a:ext cx="4316413" cy="1585913"/>
            <a:chOff x="249" y="727"/>
            <a:chExt cx="2674" cy="1068"/>
          </a:xfrm>
        </p:grpSpPr>
        <p:sp>
          <p:nvSpPr>
            <p:cNvPr id="7" name="AutoShape 28"/>
            <p:cNvSpPr>
              <a:spLocks noChangeArrowheads="1"/>
            </p:cNvSpPr>
            <p:nvPr/>
          </p:nvSpPr>
          <p:spPr bwMode="auto">
            <a:xfrm>
              <a:off x="249" y="727"/>
              <a:ext cx="2404" cy="1068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4000" tIns="90000" rIns="54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algn="ctr"/>
              <a:endParaRPr lang="ru-RU" altLang="ru-RU" sz="17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" name="Line 29"/>
            <p:cNvSpPr>
              <a:spLocks noChangeShapeType="1"/>
            </p:cNvSpPr>
            <p:nvPr/>
          </p:nvSpPr>
          <p:spPr bwMode="auto">
            <a:xfrm>
              <a:off x="2653" y="1261"/>
              <a:ext cx="227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>
              <a:off x="2838" y="1213"/>
              <a:ext cx="85" cy="138"/>
            </a:xfrm>
            <a:prstGeom prst="ellipse">
              <a:avLst/>
            </a:prstGeom>
            <a:solidFill>
              <a:schemeClr val="folHlink"/>
            </a:solidFill>
            <a:ln w="38100" algn="ctr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10" name="AutoShape 40"/>
          <p:cNvSpPr>
            <a:spLocks noChangeArrowheads="1"/>
          </p:cNvSpPr>
          <p:nvPr/>
        </p:nvSpPr>
        <p:spPr bwMode="auto">
          <a:xfrm>
            <a:off x="4918075" y="3795713"/>
            <a:ext cx="3825875" cy="100806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4000" tIns="90000" rIns="54000" bIns="90000" anchor="ctr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2000" b="1">
              <a:solidFill>
                <a:srgbClr val="000000"/>
              </a:solidFill>
              <a:latin typeface="Arial" charset="0"/>
            </a:endParaRPr>
          </a:p>
          <a:p>
            <a:pPr algn="ctr" eaLnBrk="1" hangingPunct="1"/>
            <a:endParaRPr lang="ru-RU" altLang="ru-RU" sz="2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Line 41"/>
          <p:cNvSpPr>
            <a:spLocks noChangeShapeType="1"/>
          </p:cNvSpPr>
          <p:nvPr/>
        </p:nvSpPr>
        <p:spPr bwMode="auto">
          <a:xfrm>
            <a:off x="4572000" y="4300538"/>
            <a:ext cx="360363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Oval 42"/>
          <p:cNvSpPr>
            <a:spLocks noChangeArrowheads="1"/>
          </p:cNvSpPr>
          <p:nvPr/>
        </p:nvSpPr>
        <p:spPr bwMode="auto">
          <a:xfrm flipV="1">
            <a:off x="4500563" y="4227513"/>
            <a:ext cx="144462" cy="144462"/>
          </a:xfrm>
          <a:prstGeom prst="ellipse">
            <a:avLst/>
          </a:prstGeom>
          <a:solidFill>
            <a:schemeClr val="folHlink"/>
          </a:solidFill>
          <a:ln w="38100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Line 62"/>
          <p:cNvSpPr>
            <a:spLocks noChangeShapeType="1"/>
          </p:cNvSpPr>
          <p:nvPr/>
        </p:nvSpPr>
        <p:spPr bwMode="auto">
          <a:xfrm>
            <a:off x="4643438" y="1708150"/>
            <a:ext cx="28892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Oval 63"/>
          <p:cNvSpPr>
            <a:spLocks noChangeArrowheads="1"/>
          </p:cNvSpPr>
          <p:nvPr/>
        </p:nvSpPr>
        <p:spPr bwMode="auto">
          <a:xfrm>
            <a:off x="4500563" y="4227513"/>
            <a:ext cx="125412" cy="152400"/>
          </a:xfrm>
          <a:prstGeom prst="ellipse">
            <a:avLst/>
          </a:prstGeom>
          <a:solidFill>
            <a:schemeClr val="folHlink"/>
          </a:solidFill>
          <a:ln w="38100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" name="Прямоугольник 40"/>
          <p:cNvSpPr>
            <a:spLocks noChangeArrowheads="1"/>
          </p:cNvSpPr>
          <p:nvPr/>
        </p:nvSpPr>
        <p:spPr bwMode="auto">
          <a:xfrm>
            <a:off x="395288" y="1924050"/>
            <a:ext cx="374332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2000" b="1">
                <a:solidFill>
                  <a:srgbClr val="000000"/>
                </a:solidFill>
                <a:latin typeface="Arial" charset="0"/>
              </a:rPr>
              <a:t>Повышение эффективности бюджетных расходов, </a:t>
            </a:r>
          </a:p>
          <a:p>
            <a:pPr algn="ctr"/>
            <a:r>
              <a:rPr lang="ru-RU" altLang="ru-RU" sz="2000" b="1">
                <a:solidFill>
                  <a:srgbClr val="000000"/>
                </a:solidFill>
                <a:latin typeface="Arial" charset="0"/>
              </a:rPr>
              <a:t>эффективности оказания муниципальных  услуг </a:t>
            </a:r>
          </a:p>
        </p:txBody>
      </p:sp>
      <p:grpSp>
        <p:nvGrpSpPr>
          <p:cNvPr id="16" name="Group 39"/>
          <p:cNvGrpSpPr>
            <a:grpSpLocks/>
          </p:cNvGrpSpPr>
          <p:nvPr/>
        </p:nvGrpSpPr>
        <p:grpSpPr bwMode="auto">
          <a:xfrm>
            <a:off x="4500563" y="2355850"/>
            <a:ext cx="4243387" cy="1223963"/>
            <a:chOff x="2844" y="-2100"/>
            <a:chExt cx="2673" cy="2954"/>
          </a:xfrm>
        </p:grpSpPr>
        <p:sp>
          <p:nvSpPr>
            <p:cNvPr id="17" name="AutoShape 40"/>
            <p:cNvSpPr>
              <a:spLocks noChangeArrowheads="1"/>
            </p:cNvSpPr>
            <p:nvPr/>
          </p:nvSpPr>
          <p:spPr bwMode="auto">
            <a:xfrm>
              <a:off x="3107" y="-2100"/>
              <a:ext cx="2410" cy="2954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4000" tIns="90000" rIns="54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algn="ctr" eaLnBrk="1" hangingPunct="1"/>
              <a:endParaRPr lang="ru-RU" altLang="ru-RU" sz="20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Line 41"/>
            <p:cNvSpPr>
              <a:spLocks noChangeShapeType="1"/>
            </p:cNvSpPr>
            <p:nvPr/>
          </p:nvSpPr>
          <p:spPr bwMode="auto">
            <a:xfrm>
              <a:off x="2889" y="-536"/>
              <a:ext cx="227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Oval 42"/>
            <p:cNvSpPr>
              <a:spLocks noChangeArrowheads="1"/>
            </p:cNvSpPr>
            <p:nvPr/>
          </p:nvSpPr>
          <p:spPr bwMode="auto">
            <a:xfrm flipV="1">
              <a:off x="2844" y="-710"/>
              <a:ext cx="91" cy="347"/>
            </a:xfrm>
            <a:prstGeom prst="ellipse">
              <a:avLst/>
            </a:prstGeom>
            <a:solidFill>
              <a:schemeClr val="folHlink"/>
            </a:solidFill>
            <a:ln w="38100" algn="ctr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20" name="Прямоугольник 79"/>
          <p:cNvSpPr>
            <a:spLocks noChangeArrowheads="1"/>
          </p:cNvSpPr>
          <p:nvPr/>
        </p:nvSpPr>
        <p:spPr bwMode="auto">
          <a:xfrm>
            <a:off x="357188" y="3786188"/>
            <a:ext cx="37147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00000"/>
                </a:solidFill>
                <a:latin typeface="Arial" charset="0"/>
              </a:rPr>
              <a:t>Обеспечение устойчивости и сбалансированности </a:t>
            </a:r>
          </a:p>
          <a:p>
            <a:pPr algn="ctr" eaLnBrk="1" hangingPunct="1"/>
            <a:r>
              <a:rPr lang="ru-RU" altLang="ru-RU" sz="2000" b="1">
                <a:solidFill>
                  <a:srgbClr val="000000"/>
                </a:solidFill>
                <a:latin typeface="Arial" charset="0"/>
              </a:rPr>
              <a:t>бюджета</a:t>
            </a:r>
          </a:p>
        </p:txBody>
      </p:sp>
      <p:sp>
        <p:nvSpPr>
          <p:cNvPr id="21" name="Прямоугольник 30"/>
          <p:cNvSpPr>
            <a:spLocks noChangeArrowheads="1"/>
          </p:cNvSpPr>
          <p:nvPr/>
        </p:nvSpPr>
        <p:spPr bwMode="auto">
          <a:xfrm>
            <a:off x="5076825" y="3857625"/>
            <a:ext cx="35274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00000"/>
                </a:solidFill>
                <a:latin typeface="Arial" charset="0"/>
              </a:rPr>
              <a:t>Реализация социально-значимых проектов </a:t>
            </a:r>
          </a:p>
        </p:txBody>
      </p:sp>
      <p:sp>
        <p:nvSpPr>
          <p:cNvPr id="22" name="Прямоугольник 31"/>
          <p:cNvSpPr>
            <a:spLocks noChangeArrowheads="1"/>
          </p:cNvSpPr>
          <p:nvPr/>
        </p:nvSpPr>
        <p:spPr bwMode="auto">
          <a:xfrm>
            <a:off x="5003800" y="2427288"/>
            <a:ext cx="3600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000000"/>
                </a:solidFill>
                <a:latin typeface="Arial" charset="0"/>
              </a:rPr>
              <a:t>Повышение открытости и прозрачности бюджетного процесса</a:t>
            </a:r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4918075" y="1058863"/>
            <a:ext cx="3830638" cy="108108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4000" tIns="90000" rIns="54000" bIns="90000" anchor="ctr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>
              <a:spcBef>
                <a:spcPct val="150000"/>
              </a:spcBef>
            </a:pPr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24" name="Group 12"/>
          <p:cNvGrpSpPr>
            <a:grpSpLocks/>
          </p:cNvGrpSpPr>
          <p:nvPr/>
        </p:nvGrpSpPr>
        <p:grpSpPr bwMode="auto">
          <a:xfrm>
            <a:off x="323850" y="1057275"/>
            <a:ext cx="4319588" cy="793750"/>
            <a:chOff x="249" y="735"/>
            <a:chExt cx="2676" cy="1134"/>
          </a:xfrm>
        </p:grpSpPr>
        <p:sp>
          <p:nvSpPr>
            <p:cNvPr id="25" name="AutoShape 13"/>
            <p:cNvSpPr>
              <a:spLocks noChangeArrowheads="1"/>
            </p:cNvSpPr>
            <p:nvPr/>
          </p:nvSpPr>
          <p:spPr bwMode="auto">
            <a:xfrm>
              <a:off x="249" y="735"/>
              <a:ext cx="2404" cy="1134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4000" tIns="90000" rIns="54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algn="ctr"/>
              <a:r>
                <a:rPr lang="ru-RU" altLang="ru-RU" sz="2000" b="1" dirty="0">
                  <a:solidFill>
                    <a:srgbClr val="000000"/>
                  </a:solidFill>
                  <a:latin typeface="Arial" charset="0"/>
                </a:rPr>
                <a:t>Снижение размера </a:t>
              </a:r>
            </a:p>
            <a:p>
              <a:pPr algn="ctr"/>
              <a:r>
                <a:rPr lang="ru-RU" altLang="ru-RU" sz="2000" b="1" dirty="0">
                  <a:solidFill>
                    <a:srgbClr val="000000"/>
                  </a:solidFill>
                  <a:latin typeface="Arial" charset="0"/>
                </a:rPr>
                <a:t>дефицита бюджета</a:t>
              </a:r>
            </a:p>
          </p:txBody>
        </p:sp>
        <p:sp>
          <p:nvSpPr>
            <p:cNvPr id="26" name="Line 14"/>
            <p:cNvSpPr>
              <a:spLocks noChangeShapeType="1"/>
            </p:cNvSpPr>
            <p:nvPr/>
          </p:nvSpPr>
          <p:spPr bwMode="auto">
            <a:xfrm>
              <a:off x="2653" y="1330"/>
              <a:ext cx="227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Oval 15"/>
            <p:cNvSpPr>
              <a:spLocks noChangeArrowheads="1"/>
            </p:cNvSpPr>
            <p:nvPr/>
          </p:nvSpPr>
          <p:spPr bwMode="auto">
            <a:xfrm>
              <a:off x="2838" y="1249"/>
              <a:ext cx="87" cy="206"/>
            </a:xfrm>
            <a:prstGeom prst="ellipse">
              <a:avLst/>
            </a:prstGeom>
            <a:solidFill>
              <a:schemeClr val="folHlink"/>
            </a:solidFill>
            <a:ln w="38100" algn="ctr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32" name="Line 11"/>
          <p:cNvSpPr>
            <a:spLocks noChangeShapeType="1"/>
          </p:cNvSpPr>
          <p:nvPr/>
        </p:nvSpPr>
        <p:spPr bwMode="auto">
          <a:xfrm>
            <a:off x="4572000" y="1058863"/>
            <a:ext cx="0" cy="3889375"/>
          </a:xfrm>
          <a:prstGeom prst="line">
            <a:avLst/>
          </a:prstGeom>
          <a:noFill/>
          <a:ln w="50800" cmpd="dbl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" name="Прямоугольник 80"/>
          <p:cNvSpPr>
            <a:spLocks noChangeArrowheads="1"/>
          </p:cNvSpPr>
          <p:nvPr/>
        </p:nvSpPr>
        <p:spPr bwMode="auto">
          <a:xfrm>
            <a:off x="4664075" y="1169987"/>
            <a:ext cx="428625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900" b="1" dirty="0">
                <a:solidFill>
                  <a:srgbClr val="000000"/>
                </a:solidFill>
                <a:latin typeface="Arial" charset="0"/>
              </a:rPr>
              <a:t>Гарантированное исполнение действующих и принимаемых расходных обязательств</a:t>
            </a:r>
          </a:p>
        </p:txBody>
      </p:sp>
    </p:spTree>
    <p:extLst>
      <p:ext uri="{BB962C8B-B14F-4D97-AF65-F5344CB8AC3E}">
        <p14:creationId xmlns:p14="http://schemas.microsoft.com/office/powerpoint/2010/main" val="50948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8244408" y="3828869"/>
            <a:ext cx="576064" cy="7522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14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95811" y="186730"/>
            <a:ext cx="6984305" cy="500062"/>
          </a:xfrm>
        </p:spPr>
        <p:txBody>
          <a:bodyPr/>
          <a:lstStyle/>
          <a:p>
            <a:pPr algn="ctr"/>
            <a:r>
              <a:rPr lang="ru-RU" sz="15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ОСНОВНЫЕ ПАРАМЕТРЫ  БЮДЖЕТА  МУНИЦИПАЛЬНОГО ОБРАЗОВАНИЯ ГОРОДСКОЕ ПОСЕЛЕНИЕ КИЛЬДИНСТРОЙ КОЛЬСКОГО РАЙОНА ЗА </a:t>
            </a:r>
            <a:r>
              <a:rPr lang="ru-RU" sz="15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2023 </a:t>
            </a:r>
            <a:r>
              <a:rPr lang="ru-RU" sz="15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ГОД</a:t>
            </a:r>
            <a:endParaRPr lang="ru-RU" sz="1500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3" name="Группа 235"/>
          <p:cNvGrpSpPr>
            <a:grpSpLocks/>
          </p:cNvGrpSpPr>
          <p:nvPr/>
        </p:nvGrpSpPr>
        <p:grpSpPr bwMode="auto">
          <a:xfrm>
            <a:off x="0" y="735582"/>
            <a:ext cx="9108504" cy="6192688"/>
            <a:chOff x="0" y="908720"/>
            <a:chExt cx="9108504" cy="5928247"/>
          </a:xfrm>
        </p:grpSpPr>
        <p:sp>
          <p:nvSpPr>
            <p:cNvPr id="188" name="AutoShape 15"/>
            <p:cNvSpPr>
              <a:spLocks noChangeArrowheads="1"/>
            </p:cNvSpPr>
            <p:nvPr/>
          </p:nvSpPr>
          <p:spPr bwMode="gray">
            <a:xfrm>
              <a:off x="4464496" y="1004319"/>
              <a:ext cx="4644008" cy="5832648"/>
            </a:xfrm>
            <a:prstGeom prst="rightArrow">
              <a:avLst>
                <a:gd name="adj1" fmla="val 78678"/>
                <a:gd name="adj2" fmla="val 20961"/>
              </a:avLst>
            </a:prstGeom>
            <a:solidFill>
              <a:schemeClr val="bg2">
                <a:lumMod val="75000"/>
                <a:alpha val="62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6" name="AutoShape 19"/>
            <p:cNvSpPr>
              <a:spLocks noChangeArrowheads="1"/>
            </p:cNvSpPr>
            <p:nvPr/>
          </p:nvSpPr>
          <p:spPr bwMode="gray">
            <a:xfrm>
              <a:off x="3348038" y="5527120"/>
              <a:ext cx="2519362" cy="965016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9" name="AutoShape 6"/>
            <p:cNvSpPr>
              <a:spLocks noChangeArrowheads="1"/>
            </p:cNvSpPr>
            <p:nvPr/>
          </p:nvSpPr>
          <p:spPr bwMode="gray">
            <a:xfrm>
              <a:off x="3492500" y="3501346"/>
              <a:ext cx="2232025" cy="2094161"/>
            </a:xfrm>
            <a:prstGeom prst="can">
              <a:avLst>
                <a:gd name="adj" fmla="val 18521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3" name="AutoShape 6"/>
            <p:cNvSpPr>
              <a:spLocks noChangeArrowheads="1"/>
            </p:cNvSpPr>
            <p:nvPr/>
          </p:nvSpPr>
          <p:spPr bwMode="gray">
            <a:xfrm>
              <a:off x="3492500" y="1844862"/>
              <a:ext cx="2232025" cy="1800857"/>
            </a:xfrm>
            <a:prstGeom prst="can">
              <a:avLst>
                <a:gd name="adj" fmla="val 18521"/>
              </a:avLst>
            </a:prstGeom>
            <a:gradFill flip="none" rotWithShape="1">
              <a:gsLst>
                <a:gs pos="0">
                  <a:srgbClr val="27F98B">
                    <a:shade val="30000"/>
                    <a:satMod val="115000"/>
                  </a:srgbClr>
                </a:gs>
                <a:gs pos="50000">
                  <a:srgbClr val="27F98B">
                    <a:shade val="67500"/>
                    <a:satMod val="115000"/>
                  </a:srgbClr>
                </a:gs>
                <a:gs pos="100000">
                  <a:srgbClr val="27F98B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2" name="AutoShape 15"/>
            <p:cNvSpPr>
              <a:spLocks noChangeArrowheads="1"/>
            </p:cNvSpPr>
            <p:nvPr/>
          </p:nvSpPr>
          <p:spPr bwMode="gray">
            <a:xfrm>
              <a:off x="0" y="908720"/>
              <a:ext cx="3491880" cy="5832648"/>
            </a:xfrm>
            <a:prstGeom prst="rightArrow">
              <a:avLst>
                <a:gd name="adj1" fmla="val 78678"/>
                <a:gd name="adj2" fmla="val 20961"/>
              </a:avLst>
            </a:prstGeom>
            <a:solidFill>
              <a:srgbClr val="99FF99">
                <a:alpha val="26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3" name="AutoShape 16"/>
            <p:cNvSpPr>
              <a:spLocks noChangeArrowheads="1"/>
            </p:cNvSpPr>
            <p:nvPr/>
          </p:nvSpPr>
          <p:spPr bwMode="gray">
            <a:xfrm>
              <a:off x="3276600" y="1183788"/>
              <a:ext cx="2590800" cy="575970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214" name="Text Box 18"/>
            <p:cNvSpPr txBox="1">
              <a:spLocks noChangeArrowheads="1"/>
            </p:cNvSpPr>
            <p:nvPr/>
          </p:nvSpPr>
          <p:spPr bwMode="gray">
            <a:xfrm>
              <a:off x="3704601" y="1268760"/>
              <a:ext cx="177926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Итоги бюджета</a:t>
              </a:r>
              <a:endPara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15" name="Text Box 7"/>
            <p:cNvSpPr txBox="1">
              <a:spLocks noChangeArrowheads="1"/>
            </p:cNvSpPr>
            <p:nvPr/>
          </p:nvSpPr>
          <p:spPr bwMode="gray">
            <a:xfrm>
              <a:off x="3563888" y="4010470"/>
              <a:ext cx="2160240" cy="1414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 1 человека</a:t>
              </a:r>
            </a:p>
            <a:p>
              <a:pPr algn="ctr"/>
              <a:r>
                <a:rPr 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18 761,5</a:t>
              </a:r>
              <a:endParaRPr lang="ru-RU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6216" name="Text Box 7"/>
            <p:cNvSpPr txBox="1">
              <a:spLocks noChangeArrowheads="1"/>
            </p:cNvSpPr>
            <p:nvPr/>
          </p:nvSpPr>
          <p:spPr bwMode="gray">
            <a:xfrm>
              <a:off x="3563888" y="2149420"/>
              <a:ext cx="2160240" cy="1414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 человека </a:t>
              </a:r>
              <a:r>
                <a:rPr 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18 761,5</a:t>
              </a:r>
              <a:endParaRPr lang="en-US" b="1" dirty="0"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4" name="Группа 167"/>
            <p:cNvGrpSpPr>
              <a:grpSpLocks/>
            </p:cNvGrpSpPr>
            <p:nvPr/>
          </p:nvGrpSpPr>
          <p:grpSpPr bwMode="auto">
            <a:xfrm>
              <a:off x="888850" y="1510567"/>
              <a:ext cx="2422502" cy="653816"/>
              <a:chOff x="709338" y="1222535"/>
              <a:chExt cx="2422502" cy="653816"/>
            </a:xfrm>
          </p:grpSpPr>
          <p:sp>
            <p:nvSpPr>
              <p:cNvPr id="163" name="Прямоугольник 162"/>
              <p:cNvSpPr/>
              <p:nvPr/>
            </p:nvSpPr>
            <p:spPr>
              <a:xfrm>
                <a:off x="755576" y="1222535"/>
                <a:ext cx="2376264" cy="421165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 на доходы ф</a:t>
                </a: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изических </a:t>
                </a: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лиц </a:t>
                </a:r>
              </a:p>
            </p:txBody>
          </p:sp>
          <p:sp>
            <p:nvSpPr>
              <p:cNvPr id="166" name="Прямоугольник 165"/>
              <p:cNvSpPr/>
              <p:nvPr/>
            </p:nvSpPr>
            <p:spPr>
              <a:xfrm>
                <a:off x="709338" y="1662281"/>
                <a:ext cx="2398220" cy="21407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25 042,4</a:t>
                </a: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Группа 168"/>
            <p:cNvGrpSpPr>
              <a:grpSpLocks/>
            </p:cNvGrpSpPr>
            <p:nvPr/>
          </p:nvGrpSpPr>
          <p:grpSpPr bwMode="auto">
            <a:xfrm>
              <a:off x="935088" y="2931465"/>
              <a:ext cx="2376264" cy="617976"/>
              <a:chOff x="755576" y="1563313"/>
              <a:chExt cx="2376264" cy="617976"/>
            </a:xfrm>
          </p:grpSpPr>
          <p:sp>
            <p:nvSpPr>
              <p:cNvPr id="170" name="Прямоугольник 169"/>
              <p:cNvSpPr/>
              <p:nvPr/>
            </p:nvSpPr>
            <p:spPr>
              <a:xfrm>
                <a:off x="755576" y="1563313"/>
                <a:ext cx="2376264" cy="309142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2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Налоги </a:t>
                </a:r>
                <a:r>
                  <a:rPr lang="ru-RU" sz="12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 </a:t>
                </a:r>
                <a:r>
                  <a:rPr lang="ru-RU" sz="12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совокупный доход </a:t>
                </a:r>
                <a:endParaRPr lang="ru-RU" sz="12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1" name="Прямоугольник 170"/>
              <p:cNvSpPr/>
              <p:nvPr/>
            </p:nvSpPr>
            <p:spPr>
              <a:xfrm>
                <a:off x="755576" y="1872456"/>
                <a:ext cx="2376264" cy="30883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7 780,9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6" name="Группа 172"/>
            <p:cNvGrpSpPr>
              <a:grpSpLocks/>
            </p:cNvGrpSpPr>
            <p:nvPr/>
          </p:nvGrpSpPr>
          <p:grpSpPr bwMode="auto">
            <a:xfrm>
              <a:off x="899592" y="4276291"/>
              <a:ext cx="2411760" cy="837027"/>
              <a:chOff x="720080" y="1828019"/>
              <a:chExt cx="2411760" cy="837027"/>
            </a:xfrm>
          </p:grpSpPr>
          <p:sp>
            <p:nvSpPr>
              <p:cNvPr id="174" name="Прямоугольник 173"/>
              <p:cNvSpPr/>
              <p:nvPr/>
            </p:nvSpPr>
            <p:spPr>
              <a:xfrm>
                <a:off x="755576" y="1828019"/>
                <a:ext cx="2376264" cy="395360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2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Неналоговые доходы</a:t>
                </a:r>
                <a:endParaRPr lang="ru-RU" sz="12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5" name="Прямоугольник 174"/>
              <p:cNvSpPr/>
              <p:nvPr/>
            </p:nvSpPr>
            <p:spPr>
              <a:xfrm>
                <a:off x="720080" y="2223379"/>
                <a:ext cx="2411760" cy="44166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7 870,0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8" name="Группа 203"/>
            <p:cNvGrpSpPr>
              <a:grpSpLocks/>
            </p:cNvGrpSpPr>
            <p:nvPr/>
          </p:nvGrpSpPr>
          <p:grpSpPr bwMode="auto">
            <a:xfrm>
              <a:off x="5932709" y="2266031"/>
              <a:ext cx="2404840" cy="782266"/>
              <a:chOff x="6616277" y="3862437"/>
              <a:chExt cx="2404840" cy="938718"/>
            </a:xfrm>
          </p:grpSpPr>
          <p:sp>
            <p:nvSpPr>
              <p:cNvPr id="205" name="Прямоугольник 204"/>
              <p:cNvSpPr/>
              <p:nvPr/>
            </p:nvSpPr>
            <p:spPr>
              <a:xfrm>
                <a:off x="6616277" y="3862437"/>
                <a:ext cx="2399510" cy="57606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Национальная оборона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06" name="Прямоугольник 205"/>
              <p:cNvSpPr/>
              <p:nvPr/>
            </p:nvSpPr>
            <p:spPr>
              <a:xfrm>
                <a:off x="6659216" y="4513123"/>
                <a:ext cx="1188640" cy="2880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625,3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08" name="Прямоугольник 207"/>
              <p:cNvSpPr/>
              <p:nvPr/>
            </p:nvSpPr>
            <p:spPr>
              <a:xfrm>
                <a:off x="7825917" y="4526534"/>
                <a:ext cx="1195200" cy="26884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-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9" name="Группа 208"/>
            <p:cNvGrpSpPr>
              <a:grpSpLocks/>
            </p:cNvGrpSpPr>
            <p:nvPr/>
          </p:nvGrpSpPr>
          <p:grpSpPr bwMode="auto">
            <a:xfrm>
              <a:off x="5932709" y="1522609"/>
              <a:ext cx="2383706" cy="746823"/>
              <a:chOff x="6616277" y="2019833"/>
              <a:chExt cx="2383706" cy="896189"/>
            </a:xfrm>
          </p:grpSpPr>
          <p:sp>
            <p:nvSpPr>
              <p:cNvPr id="210" name="Прямоугольник 209"/>
              <p:cNvSpPr/>
              <p:nvPr/>
            </p:nvSpPr>
            <p:spPr>
              <a:xfrm>
                <a:off x="6623456" y="2019833"/>
                <a:ext cx="2376264" cy="57606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Общегосударственные вопросы</a:t>
                </a:r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Прямоугольник 210"/>
              <p:cNvSpPr/>
              <p:nvPr/>
            </p:nvSpPr>
            <p:spPr>
              <a:xfrm>
                <a:off x="6616277" y="2627989"/>
                <a:ext cx="1188640" cy="28803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4,0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13" name="Прямоугольник 212"/>
              <p:cNvSpPr>
                <a:spLocks/>
              </p:cNvSpPr>
              <p:nvPr/>
            </p:nvSpPr>
            <p:spPr>
              <a:xfrm>
                <a:off x="7773112" y="2627989"/>
                <a:ext cx="1226871" cy="28803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21 821,2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10" name="Группа 213"/>
            <p:cNvGrpSpPr>
              <a:grpSpLocks/>
            </p:cNvGrpSpPr>
            <p:nvPr/>
          </p:nvGrpSpPr>
          <p:grpSpPr bwMode="auto">
            <a:xfrm>
              <a:off x="5940425" y="3041452"/>
              <a:ext cx="2406061" cy="760509"/>
              <a:chOff x="6623993" y="2891932"/>
              <a:chExt cx="2406061" cy="912610"/>
            </a:xfrm>
          </p:grpSpPr>
          <p:sp>
            <p:nvSpPr>
              <p:cNvPr id="215" name="Прямоугольник 214"/>
              <p:cNvSpPr/>
              <p:nvPr/>
            </p:nvSpPr>
            <p:spPr>
              <a:xfrm>
                <a:off x="6653790" y="2891932"/>
                <a:ext cx="2376264" cy="57606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Национальная экономика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16" name="Прямоугольник 215"/>
              <p:cNvSpPr/>
              <p:nvPr/>
            </p:nvSpPr>
            <p:spPr>
              <a:xfrm>
                <a:off x="6623993" y="3516509"/>
                <a:ext cx="1188640" cy="28803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12 836,9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18" name="Прямоугольник 217"/>
              <p:cNvSpPr/>
              <p:nvPr/>
            </p:nvSpPr>
            <p:spPr>
              <a:xfrm>
                <a:off x="7773112" y="3500110"/>
                <a:ext cx="1195200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4 468,1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sp>
          <p:nvSpPr>
            <p:cNvPr id="222" name="Прямоугольник 221"/>
            <p:cNvSpPr/>
            <p:nvPr/>
          </p:nvSpPr>
          <p:spPr>
            <a:xfrm>
              <a:off x="7164288" y="5457955"/>
              <a:ext cx="720080" cy="72008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11" name="Группа 223"/>
            <p:cNvGrpSpPr>
              <a:grpSpLocks/>
            </p:cNvGrpSpPr>
            <p:nvPr/>
          </p:nvGrpSpPr>
          <p:grpSpPr bwMode="auto">
            <a:xfrm>
              <a:off x="5940152" y="4630821"/>
              <a:ext cx="2383840" cy="722523"/>
              <a:chOff x="6623720" y="2898165"/>
              <a:chExt cx="2383840" cy="867027"/>
            </a:xfrm>
          </p:grpSpPr>
          <p:sp>
            <p:nvSpPr>
              <p:cNvPr id="225" name="Прямоугольник 224"/>
              <p:cNvSpPr/>
              <p:nvPr/>
            </p:nvSpPr>
            <p:spPr>
              <a:xfrm>
                <a:off x="6623720" y="2898165"/>
                <a:ext cx="2376000" cy="57479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3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Культура, кинематография</a:t>
                </a:r>
                <a:endParaRPr lang="ru-RU" sz="13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26" name="Прямоугольник 225"/>
              <p:cNvSpPr/>
              <p:nvPr/>
            </p:nvSpPr>
            <p:spPr>
              <a:xfrm>
                <a:off x="6623720" y="3477160"/>
                <a:ext cx="1188640" cy="2880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5 </a:t>
                </a: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076,3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28" name="Прямоугольник 227"/>
              <p:cNvSpPr/>
              <p:nvPr/>
            </p:nvSpPr>
            <p:spPr>
              <a:xfrm>
                <a:off x="7812360" y="3477160"/>
                <a:ext cx="1195200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22 080,7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12" name="Группа 228"/>
            <p:cNvGrpSpPr>
              <a:grpSpLocks/>
            </p:cNvGrpSpPr>
            <p:nvPr/>
          </p:nvGrpSpPr>
          <p:grpSpPr bwMode="auto">
            <a:xfrm>
              <a:off x="5940152" y="5445224"/>
              <a:ext cx="2383840" cy="720080"/>
              <a:chOff x="6623720" y="2924944"/>
              <a:chExt cx="2383840" cy="864096"/>
            </a:xfrm>
          </p:grpSpPr>
          <p:sp>
            <p:nvSpPr>
              <p:cNvPr id="230" name="Прямоугольник 229"/>
              <p:cNvSpPr/>
              <p:nvPr/>
            </p:nvSpPr>
            <p:spPr>
              <a:xfrm>
                <a:off x="6623720" y="2924944"/>
                <a:ext cx="2376264" cy="57606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Другие сферы</a:t>
                </a:r>
              </a:p>
            </p:txBody>
          </p:sp>
          <p:sp>
            <p:nvSpPr>
              <p:cNvPr id="231" name="Прямоугольник 230"/>
              <p:cNvSpPr/>
              <p:nvPr/>
            </p:nvSpPr>
            <p:spPr>
              <a:xfrm>
                <a:off x="6623720" y="3501008"/>
                <a:ext cx="1188640" cy="2880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-</a:t>
                </a:r>
              </a:p>
            </p:txBody>
          </p:sp>
          <p:sp>
            <p:nvSpPr>
              <p:cNvPr id="233" name="Прямоугольник 232"/>
              <p:cNvSpPr/>
              <p:nvPr/>
            </p:nvSpPr>
            <p:spPr>
              <a:xfrm>
                <a:off x="7812360" y="3501008"/>
                <a:ext cx="1195200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2 623,9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sp>
          <p:nvSpPr>
            <p:cNvPr id="234" name="Заголовок 1"/>
            <p:cNvSpPr txBox="1">
              <a:spLocks/>
            </p:cNvSpPr>
            <p:nvPr/>
          </p:nvSpPr>
          <p:spPr bwMode="auto">
            <a:xfrm>
              <a:off x="179388" y="1183788"/>
              <a:ext cx="2520950" cy="357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95 814,8</a:t>
              </a: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>
                <a:defRPr/>
              </a:pP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35" name="Заголовок 1"/>
            <p:cNvSpPr txBox="1">
              <a:spLocks/>
            </p:cNvSpPr>
            <p:nvPr/>
          </p:nvSpPr>
          <p:spPr bwMode="auto">
            <a:xfrm>
              <a:off x="5940425" y="1183788"/>
              <a:ext cx="2519363" cy="357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95 814,8</a:t>
              </a: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>
                <a:defRPr/>
              </a:pP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6231" name="Прямоугольник 150"/>
            <p:cNvSpPr>
              <a:spLocks noChangeArrowheads="1"/>
            </p:cNvSpPr>
            <p:nvPr/>
          </p:nvSpPr>
          <p:spPr bwMode="auto">
            <a:xfrm>
              <a:off x="4139952" y="5802592"/>
              <a:ext cx="1656184" cy="707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Численность </a:t>
              </a:r>
            </a:p>
            <a:p>
              <a:r>
                <a:rPr 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   населения</a:t>
              </a:r>
            </a:p>
            <a:p>
              <a:pPr algn="ctr"/>
              <a:r>
                <a:rPr lang="en-US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5 </a:t>
              </a:r>
              <a:r>
                <a:rPr 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107</a:t>
              </a:r>
              <a:r>
                <a:rPr 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</a:t>
              </a:r>
              <a:r>
                <a:rPr 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чел</a:t>
              </a:r>
            </a:p>
          </p:txBody>
        </p:sp>
      </p:grpSp>
      <p:grpSp>
        <p:nvGrpSpPr>
          <p:cNvPr id="13" name="Группа 241"/>
          <p:cNvGrpSpPr>
            <a:grpSpLocks/>
          </p:cNvGrpSpPr>
          <p:nvPr/>
        </p:nvGrpSpPr>
        <p:grpSpPr bwMode="auto">
          <a:xfrm>
            <a:off x="5940425" y="6308725"/>
            <a:ext cx="2735263" cy="433388"/>
            <a:chOff x="5940152" y="6309320"/>
            <a:chExt cx="2736304" cy="432048"/>
          </a:xfrm>
        </p:grpSpPr>
        <p:sp>
          <p:nvSpPr>
            <p:cNvPr id="239" name="Прямоугольник 238"/>
            <p:cNvSpPr/>
            <p:nvPr/>
          </p:nvSpPr>
          <p:spPr>
            <a:xfrm>
              <a:off x="5940152" y="6309321"/>
              <a:ext cx="288032" cy="21602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240" name="Заголовок 1"/>
            <p:cNvSpPr txBox="1">
              <a:spLocks/>
            </p:cNvSpPr>
            <p:nvPr/>
          </p:nvSpPr>
          <p:spPr bwMode="auto">
            <a:xfrm>
              <a:off x="6156134" y="6309320"/>
              <a:ext cx="2520322" cy="373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r>
                <a:rPr lang="ru-RU" sz="1200" i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средства </a:t>
              </a:r>
              <a:r>
                <a:rPr lang="ru-RU" sz="1200" i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местного </a:t>
              </a:r>
              <a:r>
                <a:rPr lang="ru-RU" sz="1200" i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бюджета</a:t>
              </a:r>
            </a:p>
            <a:p>
              <a:pPr>
                <a:defRPr/>
              </a:pPr>
              <a:r>
                <a:rPr lang="ru-RU" sz="1200" i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средства  </a:t>
              </a:r>
              <a:r>
                <a:rPr lang="ru-RU" sz="1200" i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областного </a:t>
              </a:r>
              <a:r>
                <a:rPr lang="ru-RU" sz="1200" i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бюджета</a:t>
              </a:r>
              <a:endParaRPr lang="ru-RU" b="1" i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41" name="Прямоугольник 240"/>
            <p:cNvSpPr/>
            <p:nvPr/>
          </p:nvSpPr>
          <p:spPr>
            <a:xfrm>
              <a:off x="5940152" y="6525344"/>
              <a:ext cx="288032" cy="21602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85" name="Прямоугольник 84"/>
          <p:cNvSpPr/>
          <p:nvPr/>
        </p:nvSpPr>
        <p:spPr>
          <a:xfrm>
            <a:off x="202882" y="1366464"/>
            <a:ext cx="720080" cy="90271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206541" y="2268778"/>
            <a:ext cx="720080" cy="902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02556" y="1352873"/>
            <a:ext cx="720080" cy="902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13659" y="3199762"/>
            <a:ext cx="720080" cy="9027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217826" y="5069146"/>
            <a:ext cx="720080" cy="9027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8388424" y="2196365"/>
            <a:ext cx="576064" cy="72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8387656" y="1324641"/>
            <a:ext cx="576064" cy="730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8367561" y="3781994"/>
            <a:ext cx="576064" cy="720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8388424" y="4653135"/>
            <a:ext cx="576064" cy="74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8388424" y="5495712"/>
            <a:ext cx="576064" cy="741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932709" y="3729703"/>
            <a:ext cx="2376264" cy="5015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5953918" y="4253370"/>
            <a:ext cx="1188640" cy="2507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8 055,8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152554" y="4238022"/>
            <a:ext cx="1140658" cy="2707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18 222,6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3" name="TextBox 57"/>
          <p:cNvSpPr txBox="1">
            <a:spLocks noChangeArrowheads="1"/>
          </p:cNvSpPr>
          <p:nvPr/>
        </p:nvSpPr>
        <p:spPr bwMode="auto">
          <a:xfrm>
            <a:off x="8056563" y="548680"/>
            <a:ext cx="1087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sp>
        <p:nvSpPr>
          <p:cNvPr id="70" name="Прямоугольник 69"/>
          <p:cNvSpPr/>
          <p:nvPr/>
        </p:nvSpPr>
        <p:spPr bwMode="auto">
          <a:xfrm>
            <a:off x="937906" y="5127734"/>
            <a:ext cx="2373446" cy="571495"/>
          </a:xfrm>
          <a:prstGeom prst="rect">
            <a:avLst/>
          </a:prstGeom>
          <a:solidFill>
            <a:srgbClr val="27F98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Безвозмездные поступления от других бюджетов бюджетной системы РФ</a:t>
            </a:r>
          </a:p>
        </p:txBody>
      </p:sp>
      <p:sp>
        <p:nvSpPr>
          <p:cNvPr id="71" name="Прямоугольник 70"/>
          <p:cNvSpPr/>
          <p:nvPr/>
        </p:nvSpPr>
        <p:spPr bwMode="auto">
          <a:xfrm>
            <a:off x="954840" y="5716072"/>
            <a:ext cx="2356512" cy="3008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46 741,7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219022" y="4149080"/>
            <a:ext cx="712081" cy="8790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8381734" y="2976072"/>
            <a:ext cx="576064" cy="72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9461" name="Picture 5" descr="\\Server-fo-2\gsv\НГ 2012-13_поздравления\карта_обрез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900552"/>
            <a:ext cx="859905" cy="63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Прямоугольник 79"/>
          <p:cNvSpPr/>
          <p:nvPr/>
        </p:nvSpPr>
        <p:spPr bwMode="auto">
          <a:xfrm>
            <a:off x="937906" y="2060847"/>
            <a:ext cx="2373446" cy="499117"/>
          </a:xfrm>
          <a:prstGeom prst="rect">
            <a:avLst/>
          </a:prstGeom>
          <a:solidFill>
            <a:srgbClr val="27F98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Налоги на товары (работы, услуги), реализуемые на территории РФ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38" name="Прямоугольник 137"/>
          <p:cNvSpPr/>
          <p:nvPr/>
        </p:nvSpPr>
        <p:spPr bwMode="auto">
          <a:xfrm>
            <a:off x="931104" y="2559965"/>
            <a:ext cx="2390078" cy="28526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4 006,5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9" name="Прямоугольник 138"/>
          <p:cNvSpPr/>
          <p:nvPr/>
        </p:nvSpPr>
        <p:spPr bwMode="auto">
          <a:xfrm>
            <a:off x="931103" y="3881856"/>
            <a:ext cx="2390078" cy="3561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4 373,3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0" name="Прямоугольник 139"/>
          <p:cNvSpPr/>
          <p:nvPr/>
        </p:nvSpPr>
        <p:spPr bwMode="auto">
          <a:xfrm>
            <a:off x="956268" y="3508841"/>
            <a:ext cx="2355084" cy="373016"/>
          </a:xfrm>
          <a:prstGeom prst="rect">
            <a:avLst/>
          </a:prstGeom>
          <a:solidFill>
            <a:srgbClr val="27F98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Налоги на имущество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8244408" y="3828869"/>
            <a:ext cx="576064" cy="7522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14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95811" y="186730"/>
            <a:ext cx="6984305" cy="500062"/>
          </a:xfrm>
        </p:spPr>
        <p:txBody>
          <a:bodyPr/>
          <a:lstStyle/>
          <a:p>
            <a:pPr algn="ctr"/>
            <a:r>
              <a:rPr lang="ru-RU" sz="15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ОСНОВНЫЕ ПАРАМЕТРЫ  БЮДЖЕТА  МУНИЦИПАЛЬНОГО ОБРАЗОВАНИЯ ГОРОДСКОЕ ПОСЕЛЕНИЕ КИЛЬДИНСТРОЙ КОЛЬСКОГО РАЙОНА ЗА </a:t>
            </a:r>
            <a:r>
              <a:rPr lang="ru-RU" sz="15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2024 </a:t>
            </a:r>
            <a:r>
              <a:rPr lang="ru-RU" sz="15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ГОД</a:t>
            </a:r>
            <a:endParaRPr lang="ru-RU" sz="1500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3" name="Группа 235"/>
          <p:cNvGrpSpPr>
            <a:grpSpLocks/>
          </p:cNvGrpSpPr>
          <p:nvPr/>
        </p:nvGrpSpPr>
        <p:grpSpPr bwMode="auto">
          <a:xfrm>
            <a:off x="0" y="735582"/>
            <a:ext cx="9108504" cy="6192688"/>
            <a:chOff x="0" y="908720"/>
            <a:chExt cx="9108504" cy="5928247"/>
          </a:xfrm>
        </p:grpSpPr>
        <p:sp>
          <p:nvSpPr>
            <p:cNvPr id="188" name="AutoShape 15"/>
            <p:cNvSpPr>
              <a:spLocks noChangeArrowheads="1"/>
            </p:cNvSpPr>
            <p:nvPr/>
          </p:nvSpPr>
          <p:spPr bwMode="gray">
            <a:xfrm>
              <a:off x="4464496" y="1004319"/>
              <a:ext cx="4644008" cy="5832648"/>
            </a:xfrm>
            <a:prstGeom prst="rightArrow">
              <a:avLst>
                <a:gd name="adj1" fmla="val 78678"/>
                <a:gd name="adj2" fmla="val 20961"/>
              </a:avLst>
            </a:prstGeom>
            <a:solidFill>
              <a:schemeClr val="bg2">
                <a:lumMod val="75000"/>
                <a:alpha val="62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6" name="AutoShape 19"/>
            <p:cNvSpPr>
              <a:spLocks noChangeArrowheads="1"/>
            </p:cNvSpPr>
            <p:nvPr/>
          </p:nvSpPr>
          <p:spPr bwMode="gray">
            <a:xfrm>
              <a:off x="3348038" y="5527120"/>
              <a:ext cx="2519362" cy="965016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9" name="AutoShape 6"/>
            <p:cNvSpPr>
              <a:spLocks noChangeArrowheads="1"/>
            </p:cNvSpPr>
            <p:nvPr/>
          </p:nvSpPr>
          <p:spPr bwMode="gray">
            <a:xfrm>
              <a:off x="3492500" y="3501346"/>
              <a:ext cx="2232025" cy="2094161"/>
            </a:xfrm>
            <a:prstGeom prst="can">
              <a:avLst>
                <a:gd name="adj" fmla="val 18521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3" name="AutoShape 6"/>
            <p:cNvSpPr>
              <a:spLocks noChangeArrowheads="1"/>
            </p:cNvSpPr>
            <p:nvPr/>
          </p:nvSpPr>
          <p:spPr bwMode="gray">
            <a:xfrm>
              <a:off x="3492500" y="1844862"/>
              <a:ext cx="2232025" cy="1800857"/>
            </a:xfrm>
            <a:prstGeom prst="can">
              <a:avLst>
                <a:gd name="adj" fmla="val 18521"/>
              </a:avLst>
            </a:prstGeom>
            <a:gradFill flip="none" rotWithShape="1">
              <a:gsLst>
                <a:gs pos="0">
                  <a:srgbClr val="27F98B">
                    <a:shade val="30000"/>
                    <a:satMod val="115000"/>
                  </a:srgbClr>
                </a:gs>
                <a:gs pos="50000">
                  <a:srgbClr val="27F98B">
                    <a:shade val="67500"/>
                    <a:satMod val="115000"/>
                  </a:srgbClr>
                </a:gs>
                <a:gs pos="100000">
                  <a:srgbClr val="27F98B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2" name="AutoShape 15"/>
            <p:cNvSpPr>
              <a:spLocks noChangeArrowheads="1"/>
            </p:cNvSpPr>
            <p:nvPr/>
          </p:nvSpPr>
          <p:spPr bwMode="gray">
            <a:xfrm>
              <a:off x="0" y="908720"/>
              <a:ext cx="3491880" cy="5832648"/>
            </a:xfrm>
            <a:prstGeom prst="rightArrow">
              <a:avLst>
                <a:gd name="adj1" fmla="val 78678"/>
                <a:gd name="adj2" fmla="val 20961"/>
              </a:avLst>
            </a:prstGeom>
            <a:solidFill>
              <a:srgbClr val="99FF99">
                <a:alpha val="26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3" name="AutoShape 16"/>
            <p:cNvSpPr>
              <a:spLocks noChangeArrowheads="1"/>
            </p:cNvSpPr>
            <p:nvPr/>
          </p:nvSpPr>
          <p:spPr bwMode="gray">
            <a:xfrm>
              <a:off x="3276600" y="1183788"/>
              <a:ext cx="2590800" cy="575970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214" name="Text Box 18"/>
            <p:cNvSpPr txBox="1">
              <a:spLocks noChangeArrowheads="1"/>
            </p:cNvSpPr>
            <p:nvPr/>
          </p:nvSpPr>
          <p:spPr bwMode="gray">
            <a:xfrm>
              <a:off x="3704601" y="1268760"/>
              <a:ext cx="177926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Итоги бюджета</a:t>
              </a:r>
              <a:endPara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15" name="Text Box 7"/>
            <p:cNvSpPr txBox="1">
              <a:spLocks noChangeArrowheads="1"/>
            </p:cNvSpPr>
            <p:nvPr/>
          </p:nvSpPr>
          <p:spPr bwMode="gray">
            <a:xfrm>
              <a:off x="3563888" y="4010470"/>
              <a:ext cx="2160240" cy="1414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 1 человека</a:t>
              </a:r>
            </a:p>
            <a:p>
              <a:pPr algn="ctr"/>
              <a:r>
                <a:rPr 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16 271,6</a:t>
              </a:r>
              <a:endParaRPr lang="ru-RU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6216" name="Text Box 7"/>
            <p:cNvSpPr txBox="1">
              <a:spLocks noChangeArrowheads="1"/>
            </p:cNvSpPr>
            <p:nvPr/>
          </p:nvSpPr>
          <p:spPr bwMode="gray">
            <a:xfrm>
              <a:off x="3563888" y="2149420"/>
              <a:ext cx="2160240" cy="1414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 человека </a:t>
              </a:r>
              <a:r>
                <a:rPr 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16 271,6</a:t>
              </a:r>
              <a:endParaRPr lang="en-US" b="1" dirty="0"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4" name="Группа 167"/>
            <p:cNvGrpSpPr>
              <a:grpSpLocks/>
            </p:cNvGrpSpPr>
            <p:nvPr/>
          </p:nvGrpSpPr>
          <p:grpSpPr bwMode="auto">
            <a:xfrm>
              <a:off x="922962" y="1510567"/>
              <a:ext cx="2398220" cy="648246"/>
              <a:chOff x="743450" y="1222535"/>
              <a:chExt cx="2398220" cy="648246"/>
            </a:xfrm>
          </p:grpSpPr>
          <p:sp>
            <p:nvSpPr>
              <p:cNvPr id="163" name="Прямоугольник 162"/>
              <p:cNvSpPr/>
              <p:nvPr/>
            </p:nvSpPr>
            <p:spPr>
              <a:xfrm>
                <a:off x="755576" y="1222535"/>
                <a:ext cx="2376264" cy="421165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 на доходы ф</a:t>
                </a: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изических </a:t>
                </a: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лиц </a:t>
                </a:r>
              </a:p>
            </p:txBody>
          </p:sp>
          <p:sp>
            <p:nvSpPr>
              <p:cNvPr id="166" name="Прямоугольник 165"/>
              <p:cNvSpPr/>
              <p:nvPr/>
            </p:nvSpPr>
            <p:spPr>
              <a:xfrm>
                <a:off x="743450" y="1656711"/>
                <a:ext cx="2398220" cy="21407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25 780,2</a:t>
                </a: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Группа 168"/>
            <p:cNvGrpSpPr>
              <a:grpSpLocks/>
            </p:cNvGrpSpPr>
            <p:nvPr/>
          </p:nvGrpSpPr>
          <p:grpSpPr bwMode="auto">
            <a:xfrm>
              <a:off x="935088" y="2931465"/>
              <a:ext cx="2376264" cy="617976"/>
              <a:chOff x="755576" y="1563313"/>
              <a:chExt cx="2376264" cy="617976"/>
            </a:xfrm>
          </p:grpSpPr>
          <p:sp>
            <p:nvSpPr>
              <p:cNvPr id="170" name="Прямоугольник 169"/>
              <p:cNvSpPr/>
              <p:nvPr/>
            </p:nvSpPr>
            <p:spPr>
              <a:xfrm>
                <a:off x="755576" y="1563313"/>
                <a:ext cx="2376264" cy="309142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2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Налоги </a:t>
                </a:r>
                <a:r>
                  <a:rPr lang="ru-RU" sz="12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 </a:t>
                </a:r>
                <a:r>
                  <a:rPr lang="ru-RU" sz="12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совокупный доход </a:t>
                </a:r>
                <a:endParaRPr lang="ru-RU" sz="12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1" name="Прямоугольник 170"/>
              <p:cNvSpPr/>
              <p:nvPr/>
            </p:nvSpPr>
            <p:spPr>
              <a:xfrm>
                <a:off x="755576" y="1872456"/>
                <a:ext cx="2376264" cy="30883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7 808,4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6" name="Группа 172"/>
            <p:cNvGrpSpPr>
              <a:grpSpLocks/>
            </p:cNvGrpSpPr>
            <p:nvPr/>
          </p:nvGrpSpPr>
          <p:grpSpPr bwMode="auto">
            <a:xfrm>
              <a:off x="899592" y="4276291"/>
              <a:ext cx="2411760" cy="837027"/>
              <a:chOff x="720080" y="1828019"/>
              <a:chExt cx="2411760" cy="837027"/>
            </a:xfrm>
          </p:grpSpPr>
          <p:sp>
            <p:nvSpPr>
              <p:cNvPr id="174" name="Прямоугольник 173"/>
              <p:cNvSpPr/>
              <p:nvPr/>
            </p:nvSpPr>
            <p:spPr>
              <a:xfrm>
                <a:off x="755576" y="1828019"/>
                <a:ext cx="2376264" cy="395360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2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Неналоговые доходы</a:t>
                </a:r>
                <a:endParaRPr lang="ru-RU" sz="12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5" name="Прямоугольник 174"/>
              <p:cNvSpPr/>
              <p:nvPr/>
            </p:nvSpPr>
            <p:spPr>
              <a:xfrm>
                <a:off x="720080" y="2223379"/>
                <a:ext cx="2411760" cy="44166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 </a:t>
                </a: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936,0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8" name="Группа 203"/>
            <p:cNvGrpSpPr>
              <a:grpSpLocks/>
            </p:cNvGrpSpPr>
            <p:nvPr/>
          </p:nvGrpSpPr>
          <p:grpSpPr bwMode="auto">
            <a:xfrm>
              <a:off x="5932709" y="2266031"/>
              <a:ext cx="2404840" cy="782266"/>
              <a:chOff x="6616277" y="3862437"/>
              <a:chExt cx="2404840" cy="938718"/>
            </a:xfrm>
          </p:grpSpPr>
          <p:sp>
            <p:nvSpPr>
              <p:cNvPr id="205" name="Прямоугольник 204"/>
              <p:cNvSpPr/>
              <p:nvPr/>
            </p:nvSpPr>
            <p:spPr>
              <a:xfrm>
                <a:off x="6616277" y="3862437"/>
                <a:ext cx="2399510" cy="57606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Национальная оборона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06" name="Прямоугольник 205"/>
              <p:cNvSpPr/>
              <p:nvPr/>
            </p:nvSpPr>
            <p:spPr>
              <a:xfrm>
                <a:off x="6659216" y="4513123"/>
                <a:ext cx="1188640" cy="2880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654,6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08" name="Прямоугольник 207"/>
              <p:cNvSpPr/>
              <p:nvPr/>
            </p:nvSpPr>
            <p:spPr>
              <a:xfrm>
                <a:off x="7825917" y="4526534"/>
                <a:ext cx="1195200" cy="26884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-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9" name="Группа 208"/>
            <p:cNvGrpSpPr>
              <a:grpSpLocks/>
            </p:cNvGrpSpPr>
            <p:nvPr/>
          </p:nvGrpSpPr>
          <p:grpSpPr bwMode="auto">
            <a:xfrm>
              <a:off x="5932709" y="1522609"/>
              <a:ext cx="2383706" cy="746823"/>
              <a:chOff x="6616277" y="2019833"/>
              <a:chExt cx="2383706" cy="896189"/>
            </a:xfrm>
          </p:grpSpPr>
          <p:sp>
            <p:nvSpPr>
              <p:cNvPr id="210" name="Прямоугольник 209"/>
              <p:cNvSpPr/>
              <p:nvPr/>
            </p:nvSpPr>
            <p:spPr>
              <a:xfrm>
                <a:off x="6623456" y="2019833"/>
                <a:ext cx="2376264" cy="57606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Общегосударственные вопросы</a:t>
                </a:r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Прямоугольник 210"/>
              <p:cNvSpPr/>
              <p:nvPr/>
            </p:nvSpPr>
            <p:spPr>
              <a:xfrm>
                <a:off x="6616277" y="2627989"/>
                <a:ext cx="1188640" cy="28803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4,0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13" name="Прямоугольник 212"/>
              <p:cNvSpPr>
                <a:spLocks/>
              </p:cNvSpPr>
              <p:nvPr/>
            </p:nvSpPr>
            <p:spPr>
              <a:xfrm>
                <a:off x="7773112" y="2627989"/>
                <a:ext cx="1226871" cy="28803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18 941,2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10" name="Группа 213"/>
            <p:cNvGrpSpPr>
              <a:grpSpLocks/>
            </p:cNvGrpSpPr>
            <p:nvPr/>
          </p:nvGrpSpPr>
          <p:grpSpPr bwMode="auto">
            <a:xfrm>
              <a:off x="5940425" y="3041452"/>
              <a:ext cx="2406061" cy="760509"/>
              <a:chOff x="6623993" y="2891932"/>
              <a:chExt cx="2406061" cy="912610"/>
            </a:xfrm>
          </p:grpSpPr>
          <p:sp>
            <p:nvSpPr>
              <p:cNvPr id="215" name="Прямоугольник 214"/>
              <p:cNvSpPr/>
              <p:nvPr/>
            </p:nvSpPr>
            <p:spPr>
              <a:xfrm>
                <a:off x="6653790" y="2891932"/>
                <a:ext cx="2376264" cy="57606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Национальная экономика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16" name="Прямоугольник 215"/>
              <p:cNvSpPr/>
              <p:nvPr/>
            </p:nvSpPr>
            <p:spPr>
              <a:xfrm>
                <a:off x="6623993" y="3516509"/>
                <a:ext cx="1188640" cy="28803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10 901,5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18" name="Прямоугольник 217"/>
              <p:cNvSpPr/>
              <p:nvPr/>
            </p:nvSpPr>
            <p:spPr>
              <a:xfrm>
                <a:off x="7812633" y="3501520"/>
                <a:ext cx="1195200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4 368,2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sp>
          <p:nvSpPr>
            <p:cNvPr id="222" name="Прямоугольник 221"/>
            <p:cNvSpPr/>
            <p:nvPr/>
          </p:nvSpPr>
          <p:spPr>
            <a:xfrm>
              <a:off x="7164288" y="5457955"/>
              <a:ext cx="720080" cy="72008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11" name="Группа 223"/>
            <p:cNvGrpSpPr>
              <a:grpSpLocks/>
            </p:cNvGrpSpPr>
            <p:nvPr/>
          </p:nvGrpSpPr>
          <p:grpSpPr bwMode="auto">
            <a:xfrm>
              <a:off x="5940152" y="4630821"/>
              <a:ext cx="2383840" cy="722523"/>
              <a:chOff x="6623720" y="2898165"/>
              <a:chExt cx="2383840" cy="867027"/>
            </a:xfrm>
          </p:grpSpPr>
          <p:sp>
            <p:nvSpPr>
              <p:cNvPr id="225" name="Прямоугольник 224"/>
              <p:cNvSpPr/>
              <p:nvPr/>
            </p:nvSpPr>
            <p:spPr>
              <a:xfrm>
                <a:off x="6623720" y="2898165"/>
                <a:ext cx="2376000" cy="57479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3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Культура, кинематография</a:t>
                </a:r>
                <a:endParaRPr lang="ru-RU" sz="13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26" name="Прямоугольник 225"/>
              <p:cNvSpPr/>
              <p:nvPr/>
            </p:nvSpPr>
            <p:spPr>
              <a:xfrm>
                <a:off x="6623720" y="3477160"/>
                <a:ext cx="1188640" cy="2880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5 023,1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28" name="Прямоугольник 227"/>
              <p:cNvSpPr/>
              <p:nvPr/>
            </p:nvSpPr>
            <p:spPr>
              <a:xfrm>
                <a:off x="7812360" y="3477160"/>
                <a:ext cx="1195200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22 216,6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12" name="Группа 228"/>
            <p:cNvGrpSpPr>
              <a:grpSpLocks/>
            </p:cNvGrpSpPr>
            <p:nvPr/>
          </p:nvGrpSpPr>
          <p:grpSpPr bwMode="auto">
            <a:xfrm>
              <a:off x="5940152" y="5445224"/>
              <a:ext cx="2383840" cy="720080"/>
              <a:chOff x="6623720" y="2924944"/>
              <a:chExt cx="2383840" cy="864096"/>
            </a:xfrm>
          </p:grpSpPr>
          <p:sp>
            <p:nvSpPr>
              <p:cNvPr id="230" name="Прямоугольник 229"/>
              <p:cNvSpPr/>
              <p:nvPr/>
            </p:nvSpPr>
            <p:spPr>
              <a:xfrm>
                <a:off x="6623720" y="2924944"/>
                <a:ext cx="2376264" cy="57606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Другие сферы</a:t>
                </a:r>
              </a:p>
            </p:txBody>
          </p:sp>
          <p:sp>
            <p:nvSpPr>
              <p:cNvPr id="231" name="Прямоугольник 230"/>
              <p:cNvSpPr/>
              <p:nvPr/>
            </p:nvSpPr>
            <p:spPr>
              <a:xfrm>
                <a:off x="6623720" y="3501008"/>
                <a:ext cx="1188640" cy="2880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-</a:t>
                </a:r>
              </a:p>
            </p:txBody>
          </p:sp>
          <p:sp>
            <p:nvSpPr>
              <p:cNvPr id="233" name="Прямоугольник 232"/>
              <p:cNvSpPr/>
              <p:nvPr/>
            </p:nvSpPr>
            <p:spPr>
              <a:xfrm>
                <a:off x="7812360" y="3501008"/>
                <a:ext cx="1195200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1 750,2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sp>
          <p:nvSpPr>
            <p:cNvPr id="234" name="Заголовок 1"/>
            <p:cNvSpPr txBox="1">
              <a:spLocks/>
            </p:cNvSpPr>
            <p:nvPr/>
          </p:nvSpPr>
          <p:spPr bwMode="auto">
            <a:xfrm>
              <a:off x="179388" y="1183788"/>
              <a:ext cx="2520950" cy="357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83 115,1</a:t>
              </a: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>
                <a:defRPr/>
              </a:pP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35" name="Заголовок 1"/>
            <p:cNvSpPr txBox="1">
              <a:spLocks/>
            </p:cNvSpPr>
            <p:nvPr/>
          </p:nvSpPr>
          <p:spPr bwMode="auto">
            <a:xfrm>
              <a:off x="5940425" y="1183788"/>
              <a:ext cx="2519363" cy="357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83 115,1</a:t>
              </a: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>
                <a:defRPr/>
              </a:pP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6231" name="Прямоугольник 150"/>
            <p:cNvSpPr>
              <a:spLocks noChangeArrowheads="1"/>
            </p:cNvSpPr>
            <p:nvPr/>
          </p:nvSpPr>
          <p:spPr bwMode="auto">
            <a:xfrm>
              <a:off x="4139952" y="5802592"/>
              <a:ext cx="1656184" cy="707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Численность </a:t>
              </a:r>
            </a:p>
            <a:p>
              <a:r>
                <a:rPr 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   населения</a:t>
              </a:r>
            </a:p>
            <a:p>
              <a:pPr algn="ctr"/>
              <a:r>
                <a:rPr lang="en-US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5 </a:t>
              </a:r>
              <a:r>
                <a:rPr 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108</a:t>
              </a:r>
              <a:r>
                <a:rPr lang="en-US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</a:t>
              </a:r>
              <a:r>
                <a:rPr 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чел</a:t>
              </a:r>
              <a:endParaRPr lang="ru-RU" sz="1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</p:grpSp>
      <p:grpSp>
        <p:nvGrpSpPr>
          <p:cNvPr id="13" name="Группа 241"/>
          <p:cNvGrpSpPr>
            <a:grpSpLocks/>
          </p:cNvGrpSpPr>
          <p:nvPr/>
        </p:nvGrpSpPr>
        <p:grpSpPr bwMode="auto">
          <a:xfrm>
            <a:off x="5940425" y="6308725"/>
            <a:ext cx="2735263" cy="433388"/>
            <a:chOff x="5940152" y="6309320"/>
            <a:chExt cx="2736304" cy="432048"/>
          </a:xfrm>
        </p:grpSpPr>
        <p:sp>
          <p:nvSpPr>
            <p:cNvPr id="239" name="Прямоугольник 238"/>
            <p:cNvSpPr/>
            <p:nvPr/>
          </p:nvSpPr>
          <p:spPr>
            <a:xfrm>
              <a:off x="5940152" y="6309321"/>
              <a:ext cx="288032" cy="21602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240" name="Заголовок 1"/>
            <p:cNvSpPr txBox="1">
              <a:spLocks/>
            </p:cNvSpPr>
            <p:nvPr/>
          </p:nvSpPr>
          <p:spPr bwMode="auto">
            <a:xfrm>
              <a:off x="6156134" y="6309320"/>
              <a:ext cx="2520322" cy="373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r>
                <a:rPr lang="ru-RU" sz="1200" i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средства </a:t>
              </a:r>
              <a:r>
                <a:rPr lang="ru-RU" sz="1200" i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местного </a:t>
              </a:r>
              <a:r>
                <a:rPr lang="ru-RU" sz="1200" i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бюджета</a:t>
              </a:r>
            </a:p>
            <a:p>
              <a:pPr>
                <a:defRPr/>
              </a:pPr>
              <a:r>
                <a:rPr lang="ru-RU" sz="1200" i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средства  </a:t>
              </a:r>
              <a:r>
                <a:rPr lang="ru-RU" sz="1200" i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областного </a:t>
              </a:r>
              <a:r>
                <a:rPr lang="ru-RU" sz="1200" i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бюджета</a:t>
              </a:r>
              <a:endParaRPr lang="ru-RU" b="1" i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41" name="Прямоугольник 240"/>
            <p:cNvSpPr/>
            <p:nvPr/>
          </p:nvSpPr>
          <p:spPr>
            <a:xfrm>
              <a:off x="5940152" y="6525344"/>
              <a:ext cx="288032" cy="21602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85" name="Прямоугольник 84"/>
          <p:cNvSpPr/>
          <p:nvPr/>
        </p:nvSpPr>
        <p:spPr>
          <a:xfrm>
            <a:off x="202882" y="1366464"/>
            <a:ext cx="720080" cy="90271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206541" y="2268778"/>
            <a:ext cx="720080" cy="902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02556" y="1352873"/>
            <a:ext cx="720080" cy="902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13659" y="3199762"/>
            <a:ext cx="720080" cy="9027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217826" y="5069146"/>
            <a:ext cx="720080" cy="9027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8388424" y="2196365"/>
            <a:ext cx="576064" cy="72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8387656" y="1324641"/>
            <a:ext cx="576064" cy="730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8367561" y="3781994"/>
            <a:ext cx="576064" cy="720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8388424" y="4653135"/>
            <a:ext cx="576064" cy="74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8388424" y="5495712"/>
            <a:ext cx="576064" cy="741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932709" y="3729703"/>
            <a:ext cx="2376264" cy="5015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5953918" y="4253370"/>
            <a:ext cx="1188640" cy="2507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5 724,0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152554" y="4238022"/>
            <a:ext cx="1140658" cy="2707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13 531,7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3" name="TextBox 57"/>
          <p:cNvSpPr txBox="1">
            <a:spLocks noChangeArrowheads="1"/>
          </p:cNvSpPr>
          <p:nvPr/>
        </p:nvSpPr>
        <p:spPr bwMode="auto">
          <a:xfrm>
            <a:off x="8056563" y="548680"/>
            <a:ext cx="1087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sp>
        <p:nvSpPr>
          <p:cNvPr id="70" name="Прямоугольник 69"/>
          <p:cNvSpPr/>
          <p:nvPr/>
        </p:nvSpPr>
        <p:spPr bwMode="auto">
          <a:xfrm>
            <a:off x="937906" y="5127734"/>
            <a:ext cx="2373446" cy="571495"/>
          </a:xfrm>
          <a:prstGeom prst="rect">
            <a:avLst/>
          </a:prstGeom>
          <a:solidFill>
            <a:srgbClr val="27F98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Безвозмездные поступления от других бюджетов бюджетной системы РФ</a:t>
            </a:r>
          </a:p>
        </p:txBody>
      </p:sp>
      <p:sp>
        <p:nvSpPr>
          <p:cNvPr id="71" name="Прямоугольник 70"/>
          <p:cNvSpPr/>
          <p:nvPr/>
        </p:nvSpPr>
        <p:spPr bwMode="auto">
          <a:xfrm>
            <a:off x="954840" y="5716072"/>
            <a:ext cx="2356512" cy="3008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39 210,5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219022" y="4149080"/>
            <a:ext cx="712081" cy="8790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8381734" y="2976072"/>
            <a:ext cx="576064" cy="72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9461" name="Picture 5" descr="\\Server-fo-2\gsv\НГ 2012-13_поздравления\карта_обрез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900552"/>
            <a:ext cx="859905" cy="63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Прямоугольник 79"/>
          <p:cNvSpPr/>
          <p:nvPr/>
        </p:nvSpPr>
        <p:spPr bwMode="auto">
          <a:xfrm>
            <a:off x="937906" y="2060847"/>
            <a:ext cx="2373446" cy="499117"/>
          </a:xfrm>
          <a:prstGeom prst="rect">
            <a:avLst/>
          </a:prstGeom>
          <a:solidFill>
            <a:srgbClr val="27F98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Налоги на товары (работы, услуги), реализуемые на территории РФ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38" name="Прямоугольник 137"/>
          <p:cNvSpPr/>
          <p:nvPr/>
        </p:nvSpPr>
        <p:spPr bwMode="auto">
          <a:xfrm>
            <a:off x="931104" y="2559965"/>
            <a:ext cx="2390078" cy="28526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4 006,5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9" name="Прямоугольник 138"/>
          <p:cNvSpPr/>
          <p:nvPr/>
        </p:nvSpPr>
        <p:spPr bwMode="auto">
          <a:xfrm>
            <a:off x="931103" y="3881856"/>
            <a:ext cx="2390078" cy="3561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4 373,1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0" name="Прямоугольник 139"/>
          <p:cNvSpPr/>
          <p:nvPr/>
        </p:nvSpPr>
        <p:spPr bwMode="auto">
          <a:xfrm>
            <a:off x="956268" y="3508841"/>
            <a:ext cx="2355084" cy="373016"/>
          </a:xfrm>
          <a:prstGeom prst="rect">
            <a:avLst/>
          </a:prstGeom>
          <a:solidFill>
            <a:srgbClr val="27F98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Налоги на имущество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052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8244408" y="3828869"/>
            <a:ext cx="576064" cy="7522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14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95811" y="186730"/>
            <a:ext cx="6984305" cy="500062"/>
          </a:xfrm>
        </p:spPr>
        <p:txBody>
          <a:bodyPr/>
          <a:lstStyle/>
          <a:p>
            <a:pPr algn="ctr"/>
            <a:r>
              <a:rPr lang="ru-RU" sz="15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ОСНОВНЫЕ ПАРАМЕТРЫ  БЮДЖЕТА  МУНИЦИПАЛЬНОГО ОБРАЗОВАНИЯ ГОРОДСКОЕ ПОСЕЛЕНИЕ КИЛЬДИНСТРОЙ КОЛЬСКОГО РАЙОНА ЗА </a:t>
            </a:r>
            <a:r>
              <a:rPr lang="ru-RU" sz="15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2025 </a:t>
            </a:r>
            <a:r>
              <a:rPr lang="ru-RU" sz="15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ГОД</a:t>
            </a:r>
            <a:endParaRPr lang="ru-RU" sz="1500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3" name="Группа 235"/>
          <p:cNvGrpSpPr>
            <a:grpSpLocks/>
          </p:cNvGrpSpPr>
          <p:nvPr/>
        </p:nvGrpSpPr>
        <p:grpSpPr bwMode="auto">
          <a:xfrm>
            <a:off x="0" y="735582"/>
            <a:ext cx="9108504" cy="6192688"/>
            <a:chOff x="0" y="908720"/>
            <a:chExt cx="9108504" cy="5928247"/>
          </a:xfrm>
        </p:grpSpPr>
        <p:sp>
          <p:nvSpPr>
            <p:cNvPr id="188" name="AutoShape 15"/>
            <p:cNvSpPr>
              <a:spLocks noChangeArrowheads="1"/>
            </p:cNvSpPr>
            <p:nvPr/>
          </p:nvSpPr>
          <p:spPr bwMode="gray">
            <a:xfrm>
              <a:off x="4464496" y="1004319"/>
              <a:ext cx="4644008" cy="5832648"/>
            </a:xfrm>
            <a:prstGeom prst="rightArrow">
              <a:avLst>
                <a:gd name="adj1" fmla="val 78678"/>
                <a:gd name="adj2" fmla="val 20961"/>
              </a:avLst>
            </a:prstGeom>
            <a:solidFill>
              <a:schemeClr val="bg2">
                <a:lumMod val="75000"/>
                <a:alpha val="62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6" name="AutoShape 19"/>
            <p:cNvSpPr>
              <a:spLocks noChangeArrowheads="1"/>
            </p:cNvSpPr>
            <p:nvPr/>
          </p:nvSpPr>
          <p:spPr bwMode="gray">
            <a:xfrm>
              <a:off x="3348038" y="5527120"/>
              <a:ext cx="2519362" cy="965016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9" name="AutoShape 6"/>
            <p:cNvSpPr>
              <a:spLocks noChangeArrowheads="1"/>
            </p:cNvSpPr>
            <p:nvPr/>
          </p:nvSpPr>
          <p:spPr bwMode="gray">
            <a:xfrm>
              <a:off x="3492500" y="3501346"/>
              <a:ext cx="2232025" cy="2094161"/>
            </a:xfrm>
            <a:prstGeom prst="can">
              <a:avLst>
                <a:gd name="adj" fmla="val 18521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3" name="AutoShape 6"/>
            <p:cNvSpPr>
              <a:spLocks noChangeArrowheads="1"/>
            </p:cNvSpPr>
            <p:nvPr/>
          </p:nvSpPr>
          <p:spPr bwMode="gray">
            <a:xfrm>
              <a:off x="3492500" y="1844862"/>
              <a:ext cx="2232025" cy="1800857"/>
            </a:xfrm>
            <a:prstGeom prst="can">
              <a:avLst>
                <a:gd name="adj" fmla="val 18521"/>
              </a:avLst>
            </a:prstGeom>
            <a:gradFill flip="none" rotWithShape="1">
              <a:gsLst>
                <a:gs pos="0">
                  <a:srgbClr val="27F98B">
                    <a:shade val="30000"/>
                    <a:satMod val="115000"/>
                  </a:srgbClr>
                </a:gs>
                <a:gs pos="50000">
                  <a:srgbClr val="27F98B">
                    <a:shade val="67500"/>
                    <a:satMod val="115000"/>
                  </a:srgbClr>
                </a:gs>
                <a:gs pos="100000">
                  <a:srgbClr val="27F98B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2" name="AutoShape 15"/>
            <p:cNvSpPr>
              <a:spLocks noChangeArrowheads="1"/>
            </p:cNvSpPr>
            <p:nvPr/>
          </p:nvSpPr>
          <p:spPr bwMode="gray">
            <a:xfrm>
              <a:off x="0" y="908720"/>
              <a:ext cx="3491880" cy="5832648"/>
            </a:xfrm>
            <a:prstGeom prst="rightArrow">
              <a:avLst>
                <a:gd name="adj1" fmla="val 78678"/>
                <a:gd name="adj2" fmla="val 20961"/>
              </a:avLst>
            </a:prstGeom>
            <a:solidFill>
              <a:srgbClr val="99FF99">
                <a:alpha val="26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3" name="AutoShape 16"/>
            <p:cNvSpPr>
              <a:spLocks noChangeArrowheads="1"/>
            </p:cNvSpPr>
            <p:nvPr/>
          </p:nvSpPr>
          <p:spPr bwMode="gray">
            <a:xfrm>
              <a:off x="3276600" y="1183788"/>
              <a:ext cx="2590800" cy="575970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214" name="Text Box 18"/>
            <p:cNvSpPr txBox="1">
              <a:spLocks noChangeArrowheads="1"/>
            </p:cNvSpPr>
            <p:nvPr/>
          </p:nvSpPr>
          <p:spPr bwMode="gray">
            <a:xfrm>
              <a:off x="3704601" y="1268760"/>
              <a:ext cx="177926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Итоги бюджета</a:t>
              </a:r>
              <a:endPara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15" name="Text Box 7"/>
            <p:cNvSpPr txBox="1">
              <a:spLocks noChangeArrowheads="1"/>
            </p:cNvSpPr>
            <p:nvPr/>
          </p:nvSpPr>
          <p:spPr bwMode="gray">
            <a:xfrm>
              <a:off x="3563888" y="4010470"/>
              <a:ext cx="2160240" cy="1414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 1 человека</a:t>
              </a:r>
            </a:p>
            <a:p>
              <a:pPr algn="ctr"/>
              <a:r>
                <a:rPr 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17 812,6</a:t>
              </a:r>
              <a:endParaRPr lang="ru-RU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6216" name="Text Box 7"/>
            <p:cNvSpPr txBox="1">
              <a:spLocks noChangeArrowheads="1"/>
            </p:cNvSpPr>
            <p:nvPr/>
          </p:nvSpPr>
          <p:spPr bwMode="gray">
            <a:xfrm>
              <a:off x="3563888" y="2149420"/>
              <a:ext cx="2160240" cy="1414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 человека </a:t>
              </a:r>
              <a:r>
                <a:rPr 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17 812,6</a:t>
              </a:r>
              <a:endParaRPr lang="en-US" b="1" dirty="0"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4" name="Группа 167"/>
            <p:cNvGrpSpPr>
              <a:grpSpLocks/>
            </p:cNvGrpSpPr>
            <p:nvPr/>
          </p:nvGrpSpPr>
          <p:grpSpPr bwMode="auto">
            <a:xfrm>
              <a:off x="922962" y="1510567"/>
              <a:ext cx="2398220" cy="648246"/>
              <a:chOff x="743450" y="1222535"/>
              <a:chExt cx="2398220" cy="648246"/>
            </a:xfrm>
          </p:grpSpPr>
          <p:sp>
            <p:nvSpPr>
              <p:cNvPr id="163" name="Прямоугольник 162"/>
              <p:cNvSpPr/>
              <p:nvPr/>
            </p:nvSpPr>
            <p:spPr>
              <a:xfrm>
                <a:off x="755576" y="1222535"/>
                <a:ext cx="2376264" cy="421165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 на доходы ф</a:t>
                </a: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изических </a:t>
                </a: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лиц </a:t>
                </a:r>
              </a:p>
            </p:txBody>
          </p:sp>
          <p:sp>
            <p:nvSpPr>
              <p:cNvPr id="166" name="Прямоугольник 165"/>
              <p:cNvSpPr/>
              <p:nvPr/>
            </p:nvSpPr>
            <p:spPr>
              <a:xfrm>
                <a:off x="743450" y="1656711"/>
                <a:ext cx="2398220" cy="21407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26 540,2</a:t>
                </a: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Группа 168"/>
            <p:cNvGrpSpPr>
              <a:grpSpLocks/>
            </p:cNvGrpSpPr>
            <p:nvPr/>
          </p:nvGrpSpPr>
          <p:grpSpPr bwMode="auto">
            <a:xfrm>
              <a:off x="935088" y="2931465"/>
              <a:ext cx="2376264" cy="617976"/>
              <a:chOff x="755576" y="1563313"/>
              <a:chExt cx="2376264" cy="617976"/>
            </a:xfrm>
          </p:grpSpPr>
          <p:sp>
            <p:nvSpPr>
              <p:cNvPr id="170" name="Прямоугольник 169"/>
              <p:cNvSpPr/>
              <p:nvPr/>
            </p:nvSpPr>
            <p:spPr>
              <a:xfrm>
                <a:off x="755576" y="1563313"/>
                <a:ext cx="2376264" cy="309142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2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Налоги </a:t>
                </a:r>
                <a:r>
                  <a:rPr lang="ru-RU" sz="12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 </a:t>
                </a:r>
                <a:r>
                  <a:rPr lang="ru-RU" sz="12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совокупный доход </a:t>
                </a:r>
                <a:endParaRPr lang="ru-RU" sz="12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1" name="Прямоугольник 170"/>
              <p:cNvSpPr/>
              <p:nvPr/>
            </p:nvSpPr>
            <p:spPr>
              <a:xfrm>
                <a:off x="755576" y="1872456"/>
                <a:ext cx="2376264" cy="30883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8 113,2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6" name="Группа 172"/>
            <p:cNvGrpSpPr>
              <a:grpSpLocks/>
            </p:cNvGrpSpPr>
            <p:nvPr/>
          </p:nvGrpSpPr>
          <p:grpSpPr bwMode="auto">
            <a:xfrm>
              <a:off x="899592" y="4276291"/>
              <a:ext cx="2411760" cy="837027"/>
              <a:chOff x="720080" y="1828019"/>
              <a:chExt cx="2411760" cy="837027"/>
            </a:xfrm>
          </p:grpSpPr>
          <p:sp>
            <p:nvSpPr>
              <p:cNvPr id="174" name="Прямоугольник 173"/>
              <p:cNvSpPr/>
              <p:nvPr/>
            </p:nvSpPr>
            <p:spPr>
              <a:xfrm>
                <a:off x="755576" y="1828019"/>
                <a:ext cx="2376264" cy="395360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2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Неналоговые доходы</a:t>
                </a:r>
                <a:endParaRPr lang="ru-RU" sz="12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5" name="Прямоугольник 174"/>
              <p:cNvSpPr/>
              <p:nvPr/>
            </p:nvSpPr>
            <p:spPr>
              <a:xfrm>
                <a:off x="720080" y="2223379"/>
                <a:ext cx="2411760" cy="44166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2009,4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8" name="Группа 203"/>
            <p:cNvGrpSpPr>
              <a:grpSpLocks/>
            </p:cNvGrpSpPr>
            <p:nvPr/>
          </p:nvGrpSpPr>
          <p:grpSpPr bwMode="auto">
            <a:xfrm>
              <a:off x="5932709" y="2266031"/>
              <a:ext cx="2404840" cy="782266"/>
              <a:chOff x="6616277" y="3862437"/>
              <a:chExt cx="2404840" cy="938718"/>
            </a:xfrm>
          </p:grpSpPr>
          <p:sp>
            <p:nvSpPr>
              <p:cNvPr id="205" name="Прямоугольник 204"/>
              <p:cNvSpPr/>
              <p:nvPr/>
            </p:nvSpPr>
            <p:spPr>
              <a:xfrm>
                <a:off x="6616277" y="3862437"/>
                <a:ext cx="2399510" cy="57606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Национальная оборона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06" name="Прямоугольник 205"/>
              <p:cNvSpPr/>
              <p:nvPr/>
            </p:nvSpPr>
            <p:spPr>
              <a:xfrm>
                <a:off x="6659216" y="4513123"/>
                <a:ext cx="1188640" cy="2880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678,6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08" name="Прямоугольник 207"/>
              <p:cNvSpPr/>
              <p:nvPr/>
            </p:nvSpPr>
            <p:spPr>
              <a:xfrm>
                <a:off x="7825917" y="4526534"/>
                <a:ext cx="1195200" cy="26884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-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9" name="Группа 208"/>
            <p:cNvGrpSpPr>
              <a:grpSpLocks/>
            </p:cNvGrpSpPr>
            <p:nvPr/>
          </p:nvGrpSpPr>
          <p:grpSpPr bwMode="auto">
            <a:xfrm>
              <a:off x="5932709" y="1522609"/>
              <a:ext cx="2383706" cy="746823"/>
              <a:chOff x="6616277" y="2019833"/>
              <a:chExt cx="2383706" cy="896189"/>
            </a:xfrm>
          </p:grpSpPr>
          <p:sp>
            <p:nvSpPr>
              <p:cNvPr id="210" name="Прямоугольник 209"/>
              <p:cNvSpPr/>
              <p:nvPr/>
            </p:nvSpPr>
            <p:spPr>
              <a:xfrm>
                <a:off x="6623456" y="2019833"/>
                <a:ext cx="2376264" cy="57606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Общегосударственные вопросы</a:t>
                </a:r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Прямоугольник 210"/>
              <p:cNvSpPr/>
              <p:nvPr/>
            </p:nvSpPr>
            <p:spPr>
              <a:xfrm>
                <a:off x="6616277" y="2627989"/>
                <a:ext cx="1188640" cy="28803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4,0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13" name="Прямоугольник 212"/>
              <p:cNvSpPr>
                <a:spLocks/>
              </p:cNvSpPr>
              <p:nvPr/>
            </p:nvSpPr>
            <p:spPr>
              <a:xfrm>
                <a:off x="7773112" y="2627989"/>
                <a:ext cx="1226871" cy="28803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18 573,3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10" name="Группа 213"/>
            <p:cNvGrpSpPr>
              <a:grpSpLocks/>
            </p:cNvGrpSpPr>
            <p:nvPr/>
          </p:nvGrpSpPr>
          <p:grpSpPr bwMode="auto">
            <a:xfrm>
              <a:off x="5940425" y="3041452"/>
              <a:ext cx="2406061" cy="760509"/>
              <a:chOff x="6623993" y="2891932"/>
              <a:chExt cx="2406061" cy="912610"/>
            </a:xfrm>
          </p:grpSpPr>
          <p:sp>
            <p:nvSpPr>
              <p:cNvPr id="215" name="Прямоугольник 214"/>
              <p:cNvSpPr/>
              <p:nvPr/>
            </p:nvSpPr>
            <p:spPr>
              <a:xfrm>
                <a:off x="6653790" y="2891932"/>
                <a:ext cx="2376264" cy="57606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Национальная экономика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16" name="Прямоугольник 215"/>
              <p:cNvSpPr/>
              <p:nvPr/>
            </p:nvSpPr>
            <p:spPr>
              <a:xfrm>
                <a:off x="6623993" y="3516509"/>
                <a:ext cx="1188640" cy="28803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9 </a:t>
                </a: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450,0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18" name="Прямоугольник 217"/>
              <p:cNvSpPr/>
              <p:nvPr/>
            </p:nvSpPr>
            <p:spPr>
              <a:xfrm>
                <a:off x="7812633" y="3501520"/>
                <a:ext cx="1195200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4 008,1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sp>
          <p:nvSpPr>
            <p:cNvPr id="222" name="Прямоугольник 221"/>
            <p:cNvSpPr/>
            <p:nvPr/>
          </p:nvSpPr>
          <p:spPr>
            <a:xfrm>
              <a:off x="7164288" y="5457955"/>
              <a:ext cx="720080" cy="72008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11" name="Группа 223"/>
            <p:cNvGrpSpPr>
              <a:grpSpLocks/>
            </p:cNvGrpSpPr>
            <p:nvPr/>
          </p:nvGrpSpPr>
          <p:grpSpPr bwMode="auto">
            <a:xfrm>
              <a:off x="5940152" y="4630821"/>
              <a:ext cx="2383840" cy="722523"/>
              <a:chOff x="6623720" y="2898165"/>
              <a:chExt cx="2383840" cy="867027"/>
            </a:xfrm>
          </p:grpSpPr>
          <p:sp>
            <p:nvSpPr>
              <p:cNvPr id="225" name="Прямоугольник 224"/>
              <p:cNvSpPr/>
              <p:nvPr/>
            </p:nvSpPr>
            <p:spPr>
              <a:xfrm>
                <a:off x="6623720" y="2898165"/>
                <a:ext cx="2376000" cy="57479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3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Культура, кинематография</a:t>
                </a:r>
                <a:endParaRPr lang="ru-RU" sz="13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26" name="Прямоугольник 225"/>
              <p:cNvSpPr/>
              <p:nvPr/>
            </p:nvSpPr>
            <p:spPr>
              <a:xfrm>
                <a:off x="6623720" y="3477160"/>
                <a:ext cx="1188640" cy="2880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5 023,1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28" name="Прямоугольник 227"/>
              <p:cNvSpPr/>
              <p:nvPr/>
            </p:nvSpPr>
            <p:spPr>
              <a:xfrm>
                <a:off x="7812360" y="3477160"/>
                <a:ext cx="1195200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24 075,8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12" name="Группа 228"/>
            <p:cNvGrpSpPr>
              <a:grpSpLocks/>
            </p:cNvGrpSpPr>
            <p:nvPr/>
          </p:nvGrpSpPr>
          <p:grpSpPr bwMode="auto">
            <a:xfrm>
              <a:off x="5940152" y="5445224"/>
              <a:ext cx="2383840" cy="720080"/>
              <a:chOff x="6623720" y="2924944"/>
              <a:chExt cx="2383840" cy="864096"/>
            </a:xfrm>
          </p:grpSpPr>
          <p:sp>
            <p:nvSpPr>
              <p:cNvPr id="230" name="Прямоугольник 229"/>
              <p:cNvSpPr/>
              <p:nvPr/>
            </p:nvSpPr>
            <p:spPr>
              <a:xfrm>
                <a:off x="6623720" y="2924944"/>
                <a:ext cx="2376264" cy="57606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Другие сферы</a:t>
                </a:r>
              </a:p>
            </p:txBody>
          </p:sp>
          <p:sp>
            <p:nvSpPr>
              <p:cNvPr id="231" name="Прямоугольник 230"/>
              <p:cNvSpPr/>
              <p:nvPr/>
            </p:nvSpPr>
            <p:spPr>
              <a:xfrm>
                <a:off x="6623720" y="3501008"/>
                <a:ext cx="1188640" cy="2880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-</a:t>
                </a:r>
              </a:p>
            </p:txBody>
          </p:sp>
          <p:sp>
            <p:nvSpPr>
              <p:cNvPr id="233" name="Прямоугольник 232"/>
              <p:cNvSpPr/>
              <p:nvPr/>
            </p:nvSpPr>
            <p:spPr>
              <a:xfrm>
                <a:off x="7812360" y="3501008"/>
                <a:ext cx="1195200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3 481,7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sp>
          <p:nvSpPr>
            <p:cNvPr id="234" name="Заголовок 1"/>
            <p:cNvSpPr txBox="1">
              <a:spLocks/>
            </p:cNvSpPr>
            <p:nvPr/>
          </p:nvSpPr>
          <p:spPr bwMode="auto">
            <a:xfrm>
              <a:off x="179388" y="1183788"/>
              <a:ext cx="2520950" cy="357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91 004,2</a:t>
              </a: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>
                <a:defRPr/>
              </a:pP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35" name="Заголовок 1"/>
            <p:cNvSpPr txBox="1">
              <a:spLocks/>
            </p:cNvSpPr>
            <p:nvPr/>
          </p:nvSpPr>
          <p:spPr bwMode="auto">
            <a:xfrm>
              <a:off x="5940425" y="1183788"/>
              <a:ext cx="2519363" cy="357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91 004,2</a:t>
              </a: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>
                <a:defRPr/>
              </a:pP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6231" name="Прямоугольник 150"/>
            <p:cNvSpPr>
              <a:spLocks noChangeArrowheads="1"/>
            </p:cNvSpPr>
            <p:nvPr/>
          </p:nvSpPr>
          <p:spPr bwMode="auto">
            <a:xfrm>
              <a:off x="4139952" y="5802592"/>
              <a:ext cx="1656184" cy="707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Численность </a:t>
              </a:r>
            </a:p>
            <a:p>
              <a:r>
                <a:rPr 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   населения</a:t>
              </a:r>
            </a:p>
            <a:p>
              <a:pPr algn="ctr"/>
              <a:r>
                <a:rPr lang="en-US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5</a:t>
              </a:r>
              <a:r>
                <a:rPr 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109 </a:t>
              </a:r>
              <a:r>
                <a:rPr 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чел</a:t>
              </a:r>
            </a:p>
          </p:txBody>
        </p:sp>
      </p:grpSp>
      <p:grpSp>
        <p:nvGrpSpPr>
          <p:cNvPr id="13" name="Группа 241"/>
          <p:cNvGrpSpPr>
            <a:grpSpLocks/>
          </p:cNvGrpSpPr>
          <p:nvPr/>
        </p:nvGrpSpPr>
        <p:grpSpPr bwMode="auto">
          <a:xfrm>
            <a:off x="5940425" y="6308725"/>
            <a:ext cx="2735263" cy="433388"/>
            <a:chOff x="5940152" y="6309320"/>
            <a:chExt cx="2736304" cy="432048"/>
          </a:xfrm>
        </p:grpSpPr>
        <p:sp>
          <p:nvSpPr>
            <p:cNvPr id="239" name="Прямоугольник 238"/>
            <p:cNvSpPr/>
            <p:nvPr/>
          </p:nvSpPr>
          <p:spPr>
            <a:xfrm>
              <a:off x="5940152" y="6309321"/>
              <a:ext cx="288032" cy="21602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240" name="Заголовок 1"/>
            <p:cNvSpPr txBox="1">
              <a:spLocks/>
            </p:cNvSpPr>
            <p:nvPr/>
          </p:nvSpPr>
          <p:spPr bwMode="auto">
            <a:xfrm>
              <a:off x="6156134" y="6309320"/>
              <a:ext cx="2520322" cy="373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r>
                <a:rPr lang="ru-RU" sz="1200" i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средства </a:t>
              </a:r>
              <a:r>
                <a:rPr lang="ru-RU" sz="1200" i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местного </a:t>
              </a:r>
              <a:r>
                <a:rPr lang="ru-RU" sz="1200" i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бюджета</a:t>
              </a:r>
            </a:p>
            <a:p>
              <a:pPr>
                <a:defRPr/>
              </a:pPr>
              <a:r>
                <a:rPr lang="ru-RU" sz="1200" i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средства  </a:t>
              </a:r>
              <a:r>
                <a:rPr lang="ru-RU" sz="1200" i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областного </a:t>
              </a:r>
              <a:r>
                <a:rPr lang="ru-RU" sz="1200" i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бюджета</a:t>
              </a:r>
              <a:endParaRPr lang="ru-RU" b="1" i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41" name="Прямоугольник 240"/>
            <p:cNvSpPr/>
            <p:nvPr/>
          </p:nvSpPr>
          <p:spPr>
            <a:xfrm>
              <a:off x="5940152" y="6525344"/>
              <a:ext cx="288032" cy="21602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85" name="Прямоугольник 84"/>
          <p:cNvSpPr/>
          <p:nvPr/>
        </p:nvSpPr>
        <p:spPr>
          <a:xfrm>
            <a:off x="202882" y="1366464"/>
            <a:ext cx="720080" cy="90271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206541" y="2268778"/>
            <a:ext cx="720080" cy="902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02556" y="1352873"/>
            <a:ext cx="720080" cy="902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13659" y="3199762"/>
            <a:ext cx="720080" cy="9027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217826" y="5069146"/>
            <a:ext cx="720080" cy="9027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8388424" y="2196365"/>
            <a:ext cx="576064" cy="72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8387656" y="1324641"/>
            <a:ext cx="576064" cy="730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8367561" y="3781994"/>
            <a:ext cx="576064" cy="720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8388424" y="4653135"/>
            <a:ext cx="576064" cy="74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8388424" y="5495712"/>
            <a:ext cx="576064" cy="741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932709" y="3729703"/>
            <a:ext cx="2376264" cy="5015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5953918" y="4253370"/>
            <a:ext cx="1188640" cy="2507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10 815,4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152554" y="4238022"/>
            <a:ext cx="1140658" cy="2707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14 894,2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3" name="TextBox 57"/>
          <p:cNvSpPr txBox="1">
            <a:spLocks noChangeArrowheads="1"/>
          </p:cNvSpPr>
          <p:nvPr/>
        </p:nvSpPr>
        <p:spPr bwMode="auto">
          <a:xfrm>
            <a:off x="8056563" y="548680"/>
            <a:ext cx="1087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sp>
        <p:nvSpPr>
          <p:cNvPr id="70" name="Прямоугольник 69"/>
          <p:cNvSpPr/>
          <p:nvPr/>
        </p:nvSpPr>
        <p:spPr bwMode="auto">
          <a:xfrm>
            <a:off x="937906" y="5127734"/>
            <a:ext cx="2373446" cy="571495"/>
          </a:xfrm>
          <a:prstGeom prst="rect">
            <a:avLst/>
          </a:prstGeom>
          <a:solidFill>
            <a:srgbClr val="27F98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Безвозмездные поступления от других бюджетов бюджетной системы РФ</a:t>
            </a:r>
          </a:p>
        </p:txBody>
      </p:sp>
      <p:sp>
        <p:nvSpPr>
          <p:cNvPr id="71" name="Прямоугольник 70"/>
          <p:cNvSpPr/>
          <p:nvPr/>
        </p:nvSpPr>
        <p:spPr bwMode="auto">
          <a:xfrm>
            <a:off x="954840" y="5716072"/>
            <a:ext cx="2356512" cy="3008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45 961,7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219022" y="4149080"/>
            <a:ext cx="712081" cy="8790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8381734" y="2976072"/>
            <a:ext cx="576064" cy="72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9461" name="Picture 5" descr="\\Server-fo-2\gsv\НГ 2012-13_поздравления\карта_обрез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900552"/>
            <a:ext cx="859905" cy="63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Прямоугольник 79"/>
          <p:cNvSpPr/>
          <p:nvPr/>
        </p:nvSpPr>
        <p:spPr bwMode="auto">
          <a:xfrm>
            <a:off x="937906" y="2060847"/>
            <a:ext cx="2373446" cy="499117"/>
          </a:xfrm>
          <a:prstGeom prst="rect">
            <a:avLst/>
          </a:prstGeom>
          <a:solidFill>
            <a:srgbClr val="27F98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Налоги на товары (работы, услуги), реализуемые на территории РФ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38" name="Прямоугольник 137"/>
          <p:cNvSpPr/>
          <p:nvPr/>
        </p:nvSpPr>
        <p:spPr bwMode="auto">
          <a:xfrm>
            <a:off x="931104" y="2559965"/>
            <a:ext cx="2390078" cy="28526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4 006,5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9" name="Прямоугольник 138"/>
          <p:cNvSpPr/>
          <p:nvPr/>
        </p:nvSpPr>
        <p:spPr bwMode="auto">
          <a:xfrm>
            <a:off x="931103" y="3881856"/>
            <a:ext cx="2390078" cy="3561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4 373,2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0" name="Прямоугольник 139"/>
          <p:cNvSpPr/>
          <p:nvPr/>
        </p:nvSpPr>
        <p:spPr bwMode="auto">
          <a:xfrm>
            <a:off x="956268" y="3508841"/>
            <a:ext cx="2355084" cy="373016"/>
          </a:xfrm>
          <a:prstGeom prst="rect">
            <a:avLst/>
          </a:prstGeom>
          <a:solidFill>
            <a:srgbClr val="27F98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Налоги на имущество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6133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7239000" cy="836712"/>
          </a:xfrm>
        </p:spPr>
        <p:txBody>
          <a:bodyPr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Сведения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планируемых поступлениях в бюджет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муниципального образования городское поселение Кильдинстрой по видам доходов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2024-2025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годов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471048"/>
              </p:ext>
            </p:extLst>
          </p:nvPr>
        </p:nvGraphicFramePr>
        <p:xfrm>
          <a:off x="0" y="822399"/>
          <a:ext cx="9108504" cy="6008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5360"/>
                <a:gridCol w="1602784"/>
                <a:gridCol w="1512168"/>
                <a:gridCol w="1728192"/>
              </a:tblGrid>
              <a:tr h="36620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Показатели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</a:rPr>
                        <a:t>2023 </a:t>
                      </a:r>
                      <a:r>
                        <a:rPr lang="ru-RU" sz="800" u="none" strike="noStrike" dirty="0">
                          <a:effectLst/>
                        </a:rPr>
                        <a:t>год </a:t>
                      </a:r>
                      <a:endParaRPr lang="ru-RU" sz="800" u="none" strike="noStrike" dirty="0" smtClean="0">
                        <a:effectLst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</a:rPr>
                        <a:t>2024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</a:rPr>
                        <a:t>год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</a:rPr>
                        <a:t>2025 </a:t>
                      </a:r>
                      <a:r>
                        <a:rPr lang="ru-RU" sz="800" u="none" strike="noStrike" dirty="0">
                          <a:effectLst/>
                        </a:rPr>
                        <a:t>год </a:t>
                      </a:r>
                      <a:endParaRPr lang="ru-RU" sz="800" u="none" strike="noStrike" dirty="0" smtClean="0">
                        <a:effectLst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.)</a:t>
                      </a:r>
                      <a:r>
                        <a:rPr lang="ru-RU" sz="800" u="none" strike="noStrike" dirty="0" smtClean="0">
                          <a:effectLst/>
                        </a:rPr>
                        <a:t>       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</a:tr>
              <a:tr h="2319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effectLst/>
                        </a:rPr>
                        <a:t>1. Доходы, всего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effectLst/>
                        </a:rPr>
                        <a:t>95 814,8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83 115,1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effectLst/>
                        </a:rPr>
                        <a:t>91 004,2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</a:tr>
              <a:tr h="2319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Собственные доходы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49 073,2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43 904,2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45042,5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</a:tr>
              <a:tr h="2319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1" u="none" strike="noStrike" dirty="0">
                          <a:effectLst/>
                        </a:rPr>
                        <a:t>1.1. Налоговые доходы, всего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 smtClean="0">
                          <a:effectLst/>
                        </a:rPr>
                        <a:t>41 203,2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41 968,2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43 033,1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</a:tr>
              <a:tr h="2319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effectLst/>
                        </a:rPr>
                        <a:t>Налоги на прибыль, доходы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25 042,5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25 780,2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26 540,2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</a:tr>
              <a:tr h="2319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   налог на доходы физических лиц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</a:rPr>
                        <a:t>25 042,5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25 780,2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26 540,2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</a:tr>
              <a:tr h="2475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Налоги на товары(работы, услуги), реализуемые на территории РФ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4 006,5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4 006,5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4 006,5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</a:tr>
              <a:tr h="2319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   акцизы по подакцизным товарам (продукции)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4 006,5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4 006,5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4 006,5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</a:tr>
              <a:tr h="1575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Налоги на совокупный доход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</a:t>
                      </a:r>
                      <a:r>
                        <a:rPr lang="ru-RU" sz="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780,9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</a:t>
                      </a:r>
                      <a:r>
                        <a:rPr lang="ru-RU" sz="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808,4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</a:t>
                      </a:r>
                      <a:r>
                        <a:rPr lang="ru-RU" sz="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113,2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</a:tr>
              <a:tr h="34418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effectLst/>
                        </a:rPr>
                        <a:t>единый налог, взимаемый в связи и применением упрощенной системы налогообложения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7 631,1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7 647,8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7 941,9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</a:tr>
              <a:tr h="1575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единый сельскохозяйственный налог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</a:tr>
              <a:tr h="1578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Налоги на имущество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ru-RU" sz="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373,3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ru-RU" sz="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373,1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ru-RU" sz="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373,2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</a:tr>
              <a:tr h="1575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effectLst/>
                        </a:rPr>
                        <a:t>   налог на имущество физических лиц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ru-RU" sz="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605,4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ru-RU" sz="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605,3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ru-RU" sz="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605,3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</a:tr>
              <a:tr h="1575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   земельный налог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2 </a:t>
                      </a:r>
                      <a:r>
                        <a:rPr lang="ru-RU" sz="800" u="none" strike="noStrike" dirty="0" smtClean="0">
                          <a:effectLst/>
                        </a:rPr>
                        <a:t>767,9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2767,8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2 </a:t>
                      </a:r>
                      <a:r>
                        <a:rPr lang="ru-RU" sz="800" u="none" strike="noStrike" dirty="0" smtClean="0">
                          <a:effectLst/>
                        </a:rPr>
                        <a:t>767,9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</a:tr>
              <a:tr h="1575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1" u="none" strike="noStrike">
                          <a:effectLst/>
                        </a:rPr>
                        <a:t>1.2. Неналоговые доходы, всего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</a:t>
                      </a:r>
                      <a:r>
                        <a:rPr lang="ru-RU" sz="800" b="1" i="1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870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 smtClean="0">
                          <a:effectLst/>
                        </a:rPr>
                        <a:t>1 </a:t>
                      </a:r>
                      <a:r>
                        <a:rPr lang="ru-RU" sz="800" b="1" i="1" u="none" strike="noStrike" dirty="0" smtClean="0">
                          <a:effectLst/>
                        </a:rPr>
                        <a:t>936,0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ru-RU" sz="800" b="1" i="1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009,4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</a:tr>
              <a:tr h="34418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effectLst/>
                        </a:rPr>
                        <a:t>Доходы от использования имущества, находящегося в муниципальной собственности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1 </a:t>
                      </a:r>
                      <a:r>
                        <a:rPr lang="ru-RU" sz="800" u="none" strike="noStrike" dirty="0" smtClean="0">
                          <a:effectLst/>
                        </a:rPr>
                        <a:t>618,0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1 </a:t>
                      </a:r>
                      <a:r>
                        <a:rPr lang="ru-RU" sz="800" u="none" strike="noStrike" dirty="0" smtClean="0">
                          <a:effectLst/>
                        </a:rPr>
                        <a:t>677,9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1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745,0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</a:tr>
              <a:tr h="2475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Доходы от оказания платных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услуг и компенсации затрат государства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49" marR="8149" marT="8149" marB="0" anchor="ctr"/>
                </a:tc>
              </a:tr>
              <a:tr h="2475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effectLst/>
                        </a:rPr>
                        <a:t>Доходы от продажи материальных и нематериальных активов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ru-RU" sz="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152,0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158,1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164,4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</a:tr>
              <a:tr h="1575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Штрафы, санкции, возмещение ущерба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</a:tr>
              <a:tr h="2319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1" u="none" strike="noStrike">
                          <a:effectLst/>
                        </a:rPr>
                        <a:t>1.3. Безвозмездные поступления 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 smtClean="0">
                          <a:effectLst/>
                        </a:rPr>
                        <a:t>46</a:t>
                      </a:r>
                      <a:r>
                        <a:rPr lang="ru-RU" sz="800" b="1" i="1" u="none" strike="noStrike" baseline="0" dirty="0" smtClean="0">
                          <a:effectLst/>
                        </a:rPr>
                        <a:t> 741,6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39</a:t>
                      </a:r>
                      <a:r>
                        <a:rPr lang="ru-RU" sz="800" b="1" i="1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210,9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 smtClean="0">
                          <a:effectLst/>
                        </a:rPr>
                        <a:t>45</a:t>
                      </a:r>
                      <a:r>
                        <a:rPr lang="ru-RU" sz="800" b="1" i="1" u="none" strike="noStrike" baseline="0" dirty="0" smtClean="0">
                          <a:effectLst/>
                        </a:rPr>
                        <a:t> 961,7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</a:tr>
              <a:tr h="2400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 в том числе: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 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</a:tr>
              <a:tr h="2475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effectLst/>
                        </a:rPr>
                        <a:t>   дотации от других бюджетов бюджетной системы РФ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20</a:t>
                      </a:r>
                      <a:r>
                        <a:rPr lang="ru-RU" sz="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143,3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16 903,7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19 990,6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</a:tr>
              <a:tr h="34418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   в том числе: дотации на выравнивание уровня бюджетной обеспеченности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17 </a:t>
                      </a:r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168,0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16 820,4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16 711,1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</a:tr>
              <a:tr h="2475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   субвенции от других бюджетов бюджетной системы РФ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ru-RU" sz="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823,6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ru-RU" sz="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852,9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876,9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</a:tr>
              <a:tr h="2475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   субсидии от других бюджетов бюджетной системы РФ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17</a:t>
                      </a:r>
                      <a:r>
                        <a:rPr lang="ru-RU" sz="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175,0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15</a:t>
                      </a:r>
                      <a:r>
                        <a:rPr lang="ru-RU" sz="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186,4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13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734,9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</a:tr>
              <a:tr h="1575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иные межбюджетные трансферты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</a:t>
                      </a:r>
                      <a:r>
                        <a:rPr lang="ru-RU" sz="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599,7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ru-RU" sz="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267,9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ru-RU" sz="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359,3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31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20l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175B5B"/>
        </a:dk2>
        <a:lt2>
          <a:srgbClr val="C0C0C0"/>
        </a:lt2>
        <a:accent1>
          <a:srgbClr val="7DB038"/>
        </a:accent1>
        <a:accent2>
          <a:srgbClr val="6CA5D8"/>
        </a:accent2>
        <a:accent3>
          <a:srgbClr val="FFFFFF"/>
        </a:accent3>
        <a:accent4>
          <a:srgbClr val="000056"/>
        </a:accent4>
        <a:accent5>
          <a:srgbClr val="BFD4AE"/>
        </a:accent5>
        <a:accent6>
          <a:srgbClr val="6195C4"/>
        </a:accent6>
        <a:hlink>
          <a:srgbClr val="5D4BC7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0B3191"/>
        </a:dk2>
        <a:lt2>
          <a:srgbClr val="C0C0C0"/>
        </a:lt2>
        <a:accent1>
          <a:srgbClr val="68A6EA"/>
        </a:accent1>
        <a:accent2>
          <a:srgbClr val="00CC99"/>
        </a:accent2>
        <a:accent3>
          <a:srgbClr val="FFFFFF"/>
        </a:accent3>
        <a:accent4>
          <a:srgbClr val="000000"/>
        </a:accent4>
        <a:accent5>
          <a:srgbClr val="B9D0F3"/>
        </a:accent5>
        <a:accent6>
          <a:srgbClr val="00B98A"/>
        </a:accent6>
        <a:hlink>
          <a:srgbClr val="4173F1"/>
        </a:hlink>
        <a:folHlink>
          <a:srgbClr val="A982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500E86"/>
        </a:dk2>
        <a:lt2>
          <a:srgbClr val="B2B2B2"/>
        </a:lt2>
        <a:accent1>
          <a:srgbClr val="3C96C8"/>
        </a:accent1>
        <a:accent2>
          <a:srgbClr val="E2AF52"/>
        </a:accent2>
        <a:accent3>
          <a:srgbClr val="FFFFFF"/>
        </a:accent3>
        <a:accent4>
          <a:srgbClr val="000000"/>
        </a:accent4>
        <a:accent5>
          <a:srgbClr val="AFC9E0"/>
        </a:accent5>
        <a:accent6>
          <a:srgbClr val="CD9E49"/>
        </a:accent6>
        <a:hlink>
          <a:srgbClr val="576CD5"/>
        </a:hlink>
        <a:folHlink>
          <a:srgbClr val="6EBCB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cdb2004220l</Template>
  <TotalTime>5160</TotalTime>
  <Words>2651</Words>
  <Application>Microsoft Office PowerPoint</Application>
  <PresentationFormat>Экран (4:3)</PresentationFormat>
  <Paragraphs>746</Paragraphs>
  <Slides>16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 Unicode MS</vt:lpstr>
      <vt:lpstr>Arial</vt:lpstr>
      <vt:lpstr>Calibri</vt:lpstr>
      <vt:lpstr>Times New Roman</vt:lpstr>
      <vt:lpstr>Verdana</vt:lpstr>
      <vt:lpstr>Wingdings</vt:lpstr>
      <vt:lpstr>cdb2004220l</vt:lpstr>
      <vt:lpstr>Image</vt:lpstr>
      <vt:lpstr>Презентация PowerPoint</vt:lpstr>
      <vt:lpstr>Что такое бюджет?</vt:lpstr>
      <vt:lpstr>Этапы бюджетного процесса</vt:lpstr>
      <vt:lpstr>Гражданин, его участие в бюджетном процессе</vt:lpstr>
      <vt:lpstr>Основные направления бюджетной политики  на 2023-2025 годы</vt:lpstr>
      <vt:lpstr>ОСНОВНЫЕ ПАРАМЕТРЫ  БЮДЖЕТА  МУНИЦИПАЛЬНОГО ОБРАЗОВАНИЯ ГОРОДСКОЕ ПОСЕЛЕНИЕ КИЛЬДИНСТРОЙ КОЛЬСКОГО РАЙОНА ЗА 2023 ГОД</vt:lpstr>
      <vt:lpstr>ОСНОВНЫЕ ПАРАМЕТРЫ  БЮДЖЕТА  МУНИЦИПАЛЬНОГО ОБРАЗОВАНИЯ ГОРОДСКОЕ ПОСЕЛЕНИЕ КИЛЬДИНСТРОЙ КОЛЬСКОГО РАЙОНА ЗА 2024 ГОД</vt:lpstr>
      <vt:lpstr>ОСНОВНЫЕ ПАРАМЕТРЫ  БЮДЖЕТА  МУНИЦИПАЛЬНОГО ОБРАЗОВАНИЯ ГОРОДСКОЕ ПОСЕЛЕНИЕ КИЛЬДИНСТРОЙ КОЛЬСКОГО РАЙОНА ЗА 2025 ГОД</vt:lpstr>
      <vt:lpstr>Сведения о планируемых поступлениях в бюджет муниципального образования городское поселение Кильдинстрой по видам доходов на 2023 год и на плановый период 2024-2025 годов</vt:lpstr>
      <vt:lpstr>Сведения о расходах бюджета муниципального образования городское поселение Кильдинстрой  по разделам и подразделам классификации расходов на 2023 год и на плановый период 2024-2025 годов</vt:lpstr>
      <vt:lpstr>Перечень целевых программ</vt:lpstr>
      <vt:lpstr>Перечень целевых программ</vt:lpstr>
      <vt:lpstr>Перечень целевых программ</vt:lpstr>
      <vt:lpstr>Прогноз основных характеристик бюджета муниципального образования городское поселение Кильдинстрой Кольского района Мурманской области на 2023 год и на плановый период 2024 и 2025 годов</vt:lpstr>
      <vt:lpstr>Планируемые объемы муниципального долга городского поселения Кильдинстрой Кольского района Мурманской области на 2021-2023 годы</vt:lpstr>
      <vt:lpstr>Спасибо за внимание</vt:lpstr>
    </vt:vector>
  </TitlesOfParts>
  <Company>Министерство финансов Мурманской области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Татьяна Викторовна Фомина</dc:creator>
  <cp:lastModifiedBy>Надежда Ковтяк</cp:lastModifiedBy>
  <cp:revision>634</cp:revision>
  <cp:lastPrinted>2015-02-20T10:52:34Z</cp:lastPrinted>
  <dcterms:created xsi:type="dcterms:W3CDTF">2013-06-27T09:24:07Z</dcterms:created>
  <dcterms:modified xsi:type="dcterms:W3CDTF">2023-03-31T11:26:33Z</dcterms:modified>
</cp:coreProperties>
</file>